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notesMasterIdLst>
    <p:notesMasterId r:id="rId15"/>
  </p:notesMasterIdLst>
  <p:handoutMasterIdLst>
    <p:handoutMasterId r:id="rId16"/>
  </p:handoutMasterIdLst>
  <p:sldIdLst>
    <p:sldId id="321" r:id="rId2"/>
    <p:sldId id="381" r:id="rId3"/>
    <p:sldId id="382" r:id="rId4"/>
    <p:sldId id="383" r:id="rId5"/>
    <p:sldId id="384" r:id="rId6"/>
    <p:sldId id="385" r:id="rId7"/>
    <p:sldId id="386" r:id="rId8"/>
    <p:sldId id="392" r:id="rId9"/>
    <p:sldId id="387" r:id="rId10"/>
    <p:sldId id="391" r:id="rId11"/>
    <p:sldId id="388" r:id="rId12"/>
    <p:sldId id="389" r:id="rId13"/>
    <p:sldId id="390" r:id="rId14"/>
  </p:sldIdLst>
  <p:sldSz cx="12192000" cy="6858000"/>
  <p:notesSz cx="9942513" cy="681037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13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110" d="100"/>
          <a:sy n="110" d="100"/>
        </p:scale>
        <p:origin x="552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9163" cy="341393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1763" y="0"/>
            <a:ext cx="4309163" cy="341393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r">
              <a:defRPr sz="1200"/>
            </a:lvl1pPr>
          </a:lstStyle>
          <a:p>
            <a:fld id="{62A67D01-8B52-4AD1-905A-2691205678E2}" type="datetimeFigureOut">
              <a:rPr lang="el-GR" smtClean="0"/>
              <a:t>11/7/2022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68983"/>
            <a:ext cx="4309163" cy="341393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1763" y="6468983"/>
            <a:ext cx="4309163" cy="341393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r">
              <a:defRPr sz="1200"/>
            </a:lvl1pPr>
          </a:lstStyle>
          <a:p>
            <a:fld id="{1C2C0CD8-E9B9-4C40-82B8-BD2606D3E4F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44833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22" cy="342096"/>
          </a:xfrm>
          <a:prstGeom prst="rect">
            <a:avLst/>
          </a:prstGeom>
        </p:spPr>
        <p:txBody>
          <a:bodyPr vert="horz" lIns="80402" tIns="40201" rIns="80402" bIns="40201" rtlCol="0"/>
          <a:lstStyle>
            <a:lvl1pPr algn="l">
              <a:defRPr sz="11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1502" y="0"/>
            <a:ext cx="4308422" cy="342096"/>
          </a:xfrm>
          <a:prstGeom prst="rect">
            <a:avLst/>
          </a:prstGeom>
        </p:spPr>
        <p:txBody>
          <a:bodyPr vert="horz" lIns="80402" tIns="40201" rIns="80402" bIns="40201" rtlCol="0"/>
          <a:lstStyle>
            <a:lvl1pPr algn="r">
              <a:defRPr sz="1100"/>
            </a:lvl1pPr>
          </a:lstStyle>
          <a:p>
            <a:fld id="{671C2EF0-8A20-41F6-8497-311F4DA62DC2}" type="datetimeFigureOut">
              <a:rPr lang="el-GR" smtClean="0"/>
              <a:t>11/7/2022</a:t>
            </a:fld>
            <a:endParaRPr lang="el-G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7813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402" tIns="40201" rIns="80402" bIns="40201" rtlCol="0" anchor="ctr"/>
          <a:lstStyle/>
          <a:p>
            <a:endParaRPr lang="el-G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252" y="3277494"/>
            <a:ext cx="7954010" cy="2681585"/>
          </a:xfrm>
          <a:prstGeom prst="rect">
            <a:avLst/>
          </a:prstGeom>
        </p:spPr>
        <p:txBody>
          <a:bodyPr vert="horz" lIns="80402" tIns="40201" rIns="80402" bIns="4020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68281"/>
            <a:ext cx="4308422" cy="342095"/>
          </a:xfrm>
          <a:prstGeom prst="rect">
            <a:avLst/>
          </a:prstGeom>
        </p:spPr>
        <p:txBody>
          <a:bodyPr vert="horz" lIns="80402" tIns="40201" rIns="80402" bIns="40201" rtlCol="0" anchor="b"/>
          <a:lstStyle>
            <a:lvl1pPr algn="l">
              <a:defRPr sz="1100"/>
            </a:lvl1pPr>
          </a:lstStyle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1502" y="6468281"/>
            <a:ext cx="4308422" cy="342095"/>
          </a:xfrm>
          <a:prstGeom prst="rect">
            <a:avLst/>
          </a:prstGeom>
        </p:spPr>
        <p:txBody>
          <a:bodyPr vert="horz" lIns="80402" tIns="40201" rIns="80402" bIns="40201" rtlCol="0" anchor="b"/>
          <a:lstStyle>
            <a:lvl1pPr algn="r">
              <a:defRPr sz="1100"/>
            </a:lvl1pPr>
          </a:lstStyle>
          <a:p>
            <a:fld id="{6716F423-7313-4312-BAAA-333DA53A1656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37276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17EB-1513-44AC-96E4-C8B646BE92B1}" type="datetime1">
              <a:rPr lang="en-US" smtClean="0"/>
              <a:t>7/11/2022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1045"/>
              </a:lnSpc>
            </a:pPr>
            <a:r>
              <a:rPr lang="el-GR" spc="-25" dirty="0"/>
              <a:t>σελίδα </a:t>
            </a:r>
            <a:fld id="{81D60167-4931-47E6-BA6A-407CBD079E47}" type="slidenum">
              <a:rPr lang="el-GR" spc="-55" smtClean="0"/>
              <a:t>‹#›</a:t>
            </a:fld>
            <a:r>
              <a:rPr lang="el-GR" spc="-55" dirty="0"/>
              <a:t> </a:t>
            </a:r>
            <a:r>
              <a:rPr lang="el-GR" spc="-65" dirty="0"/>
              <a:t>– </a:t>
            </a:r>
            <a:r>
              <a:rPr lang="el-GR" spc="-45" dirty="0"/>
              <a:t>Αξιολόγηση </a:t>
            </a:r>
            <a:r>
              <a:rPr lang="el-GR" spc="-30" dirty="0"/>
              <a:t>7ου κύκλου </a:t>
            </a:r>
            <a:r>
              <a:rPr lang="el-GR" spc="-15" dirty="0"/>
              <a:t>‘egg’/ </a:t>
            </a:r>
            <a:r>
              <a:rPr lang="el-GR" spc="-35" dirty="0"/>
              <a:t>Δεκέμβριος </a:t>
            </a:r>
            <a:r>
              <a:rPr lang="el-GR" spc="-55" dirty="0"/>
              <a:t>2019 </a:t>
            </a:r>
            <a:r>
              <a:rPr lang="el-GR" spc="-30" dirty="0"/>
              <a:t>- </a:t>
            </a:r>
            <a:r>
              <a:rPr lang="el-GR" spc="-50" dirty="0"/>
              <a:t>Υποδιεύθυνση </a:t>
            </a:r>
            <a:r>
              <a:rPr lang="el-GR" spc="-75" dirty="0"/>
              <a:t>Έρευνας </a:t>
            </a:r>
            <a:r>
              <a:rPr lang="el-GR" spc="-55" dirty="0"/>
              <a:t>Αγοράς, </a:t>
            </a:r>
            <a:r>
              <a:rPr lang="el-GR" spc="-30" dirty="0"/>
              <a:t>Διεύθυνση </a:t>
            </a:r>
            <a:r>
              <a:rPr lang="el-GR" spc="-40" dirty="0"/>
              <a:t>Εταιρικής</a:t>
            </a:r>
            <a:r>
              <a:rPr lang="el-GR" spc="80" dirty="0"/>
              <a:t> </a:t>
            </a:r>
            <a:r>
              <a:rPr lang="el-GR" spc="-50" dirty="0"/>
              <a:t>Επικοινωνίας</a:t>
            </a:r>
          </a:p>
        </p:txBody>
      </p:sp>
    </p:spTree>
    <p:extLst>
      <p:ext uri="{BB962C8B-B14F-4D97-AF65-F5344CB8AC3E}">
        <p14:creationId xmlns:p14="http://schemas.microsoft.com/office/powerpoint/2010/main" val="65669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3900-A9B5-4774-BABD-15E46800B1AA}" type="datetime1">
              <a:rPr lang="en-US" smtClean="0"/>
              <a:t>7/11/2022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1045"/>
              </a:lnSpc>
            </a:pPr>
            <a:r>
              <a:rPr lang="el-GR" spc="-25" dirty="0"/>
              <a:t>σελίδα </a:t>
            </a:r>
            <a:fld id="{81D60167-4931-47E6-BA6A-407CBD079E47}" type="slidenum">
              <a:rPr lang="el-GR" spc="-55" smtClean="0"/>
              <a:t>‹#›</a:t>
            </a:fld>
            <a:r>
              <a:rPr lang="el-GR" spc="-55" dirty="0"/>
              <a:t> </a:t>
            </a:r>
            <a:r>
              <a:rPr lang="el-GR" spc="-65" dirty="0"/>
              <a:t>– </a:t>
            </a:r>
            <a:r>
              <a:rPr lang="el-GR" spc="-45" dirty="0"/>
              <a:t>Αξιολόγηση </a:t>
            </a:r>
            <a:r>
              <a:rPr lang="el-GR" spc="-30" dirty="0"/>
              <a:t>7ου κύκλου </a:t>
            </a:r>
            <a:r>
              <a:rPr lang="el-GR" spc="-15" dirty="0"/>
              <a:t>‘egg’/ </a:t>
            </a:r>
            <a:r>
              <a:rPr lang="el-GR" spc="-35" dirty="0"/>
              <a:t>Δεκέμβριος </a:t>
            </a:r>
            <a:r>
              <a:rPr lang="el-GR" spc="-55" dirty="0"/>
              <a:t>2019 </a:t>
            </a:r>
            <a:r>
              <a:rPr lang="el-GR" spc="-30" dirty="0"/>
              <a:t>- </a:t>
            </a:r>
            <a:r>
              <a:rPr lang="el-GR" spc="-50" dirty="0"/>
              <a:t>Υποδιεύθυνση </a:t>
            </a:r>
            <a:r>
              <a:rPr lang="el-GR" spc="-75" dirty="0"/>
              <a:t>Έρευνας </a:t>
            </a:r>
            <a:r>
              <a:rPr lang="el-GR" spc="-55" dirty="0"/>
              <a:t>Αγοράς, </a:t>
            </a:r>
            <a:r>
              <a:rPr lang="el-GR" spc="-30" dirty="0"/>
              <a:t>Διεύθυνση </a:t>
            </a:r>
            <a:r>
              <a:rPr lang="el-GR" spc="-40" dirty="0"/>
              <a:t>Εταιρικής</a:t>
            </a:r>
            <a:r>
              <a:rPr lang="el-GR" spc="80" dirty="0"/>
              <a:t> </a:t>
            </a:r>
            <a:r>
              <a:rPr lang="el-GR" spc="-50" dirty="0"/>
              <a:t>Επικοινωνίας</a:t>
            </a:r>
          </a:p>
        </p:txBody>
      </p:sp>
    </p:spTree>
    <p:extLst>
      <p:ext uri="{BB962C8B-B14F-4D97-AF65-F5344CB8AC3E}">
        <p14:creationId xmlns:p14="http://schemas.microsoft.com/office/powerpoint/2010/main" val="260084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C8E9-61EF-45C7-B11F-EEE2C141934D}" type="datetime1">
              <a:rPr lang="en-US" smtClean="0"/>
              <a:t>7/11/2022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1045"/>
              </a:lnSpc>
            </a:pPr>
            <a:r>
              <a:rPr lang="el-GR" spc="-25" dirty="0"/>
              <a:t>σελίδα </a:t>
            </a:r>
            <a:fld id="{81D60167-4931-47E6-BA6A-407CBD079E47}" type="slidenum">
              <a:rPr lang="el-GR" spc="-55" smtClean="0"/>
              <a:t>‹#›</a:t>
            </a:fld>
            <a:r>
              <a:rPr lang="el-GR" spc="-55" dirty="0"/>
              <a:t> </a:t>
            </a:r>
            <a:r>
              <a:rPr lang="el-GR" spc="-65" dirty="0"/>
              <a:t>– </a:t>
            </a:r>
            <a:r>
              <a:rPr lang="el-GR" spc="-45" dirty="0"/>
              <a:t>Αξιολόγηση </a:t>
            </a:r>
            <a:r>
              <a:rPr lang="el-GR" spc="-30" dirty="0"/>
              <a:t>7ου κύκλου </a:t>
            </a:r>
            <a:r>
              <a:rPr lang="el-GR" spc="-15" dirty="0"/>
              <a:t>‘egg’/ </a:t>
            </a:r>
            <a:r>
              <a:rPr lang="el-GR" spc="-35" dirty="0"/>
              <a:t>Δεκέμβριος </a:t>
            </a:r>
            <a:r>
              <a:rPr lang="el-GR" spc="-55" dirty="0"/>
              <a:t>2019 </a:t>
            </a:r>
            <a:r>
              <a:rPr lang="el-GR" spc="-30" dirty="0"/>
              <a:t>- </a:t>
            </a:r>
            <a:r>
              <a:rPr lang="el-GR" spc="-50" dirty="0"/>
              <a:t>Υποδιεύθυνση </a:t>
            </a:r>
            <a:r>
              <a:rPr lang="el-GR" spc="-75" dirty="0"/>
              <a:t>Έρευνας </a:t>
            </a:r>
            <a:r>
              <a:rPr lang="el-GR" spc="-55" dirty="0"/>
              <a:t>Αγοράς, </a:t>
            </a:r>
            <a:r>
              <a:rPr lang="el-GR" spc="-30" dirty="0"/>
              <a:t>Διεύθυνση </a:t>
            </a:r>
            <a:r>
              <a:rPr lang="el-GR" spc="-40" dirty="0"/>
              <a:t>Εταιρικής</a:t>
            </a:r>
            <a:r>
              <a:rPr lang="el-GR" spc="80" dirty="0"/>
              <a:t> </a:t>
            </a:r>
            <a:r>
              <a:rPr lang="el-GR" spc="-50" dirty="0"/>
              <a:t>Επικοινωνίας</a:t>
            </a:r>
          </a:p>
        </p:txBody>
      </p:sp>
    </p:spTree>
    <p:extLst>
      <p:ext uri="{BB962C8B-B14F-4D97-AF65-F5344CB8AC3E}">
        <p14:creationId xmlns:p14="http://schemas.microsoft.com/office/powerpoint/2010/main" val="119462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8537-2020-44C7-A79B-1C5E5FA2E5F5}" type="datetime1">
              <a:rPr lang="en-US" smtClean="0"/>
              <a:t>7/11/2022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1045"/>
              </a:lnSpc>
            </a:pPr>
            <a:r>
              <a:rPr lang="el-GR" spc="-25" dirty="0"/>
              <a:t>σελίδα </a:t>
            </a:r>
            <a:fld id="{81D60167-4931-47E6-BA6A-407CBD079E47}" type="slidenum">
              <a:rPr lang="el-GR" spc="-55" smtClean="0"/>
              <a:t>‹#›</a:t>
            </a:fld>
            <a:r>
              <a:rPr lang="el-GR" spc="-55" dirty="0"/>
              <a:t> </a:t>
            </a:r>
            <a:r>
              <a:rPr lang="el-GR" spc="-65" dirty="0"/>
              <a:t>– </a:t>
            </a:r>
            <a:r>
              <a:rPr lang="el-GR" spc="-45" dirty="0"/>
              <a:t>Αξιολόγηση </a:t>
            </a:r>
            <a:r>
              <a:rPr lang="el-GR" spc="-30" dirty="0"/>
              <a:t>7ου κύκλου </a:t>
            </a:r>
            <a:r>
              <a:rPr lang="el-GR" spc="-15" dirty="0"/>
              <a:t>‘egg’/ </a:t>
            </a:r>
            <a:r>
              <a:rPr lang="el-GR" spc="-35" dirty="0"/>
              <a:t>Δεκέμβριος </a:t>
            </a:r>
            <a:r>
              <a:rPr lang="el-GR" spc="-55" dirty="0"/>
              <a:t>2019 </a:t>
            </a:r>
            <a:r>
              <a:rPr lang="el-GR" spc="-30" dirty="0"/>
              <a:t>- </a:t>
            </a:r>
            <a:r>
              <a:rPr lang="el-GR" spc="-50" dirty="0"/>
              <a:t>Υποδιεύθυνση </a:t>
            </a:r>
            <a:r>
              <a:rPr lang="el-GR" spc="-75" dirty="0"/>
              <a:t>Έρευνας </a:t>
            </a:r>
            <a:r>
              <a:rPr lang="el-GR" spc="-55" dirty="0"/>
              <a:t>Αγοράς, </a:t>
            </a:r>
            <a:r>
              <a:rPr lang="el-GR" spc="-30" dirty="0"/>
              <a:t>Διεύθυνση </a:t>
            </a:r>
            <a:r>
              <a:rPr lang="el-GR" spc="-40" dirty="0"/>
              <a:t>Εταιρικής</a:t>
            </a:r>
            <a:r>
              <a:rPr lang="el-GR" spc="80" dirty="0"/>
              <a:t> </a:t>
            </a:r>
            <a:r>
              <a:rPr lang="el-GR" spc="-50" dirty="0"/>
              <a:t>Επικοινωνίας</a:t>
            </a:r>
          </a:p>
        </p:txBody>
      </p:sp>
    </p:spTree>
    <p:extLst>
      <p:ext uri="{BB962C8B-B14F-4D97-AF65-F5344CB8AC3E}">
        <p14:creationId xmlns:p14="http://schemas.microsoft.com/office/powerpoint/2010/main" val="4051016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E361-0CB8-4019-9DC0-C2BE6A0268F7}" type="datetime1">
              <a:rPr lang="en-US" smtClean="0"/>
              <a:t>7/11/2022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1045"/>
              </a:lnSpc>
            </a:pPr>
            <a:r>
              <a:rPr lang="el-GR" spc="-25" dirty="0"/>
              <a:t>σελίδα </a:t>
            </a:r>
            <a:fld id="{81D60167-4931-47E6-BA6A-407CBD079E47}" type="slidenum">
              <a:rPr lang="el-GR" spc="-55" smtClean="0"/>
              <a:t>‹#›</a:t>
            </a:fld>
            <a:r>
              <a:rPr lang="el-GR" spc="-55" dirty="0"/>
              <a:t> </a:t>
            </a:r>
            <a:r>
              <a:rPr lang="el-GR" spc="-65" dirty="0"/>
              <a:t>– </a:t>
            </a:r>
            <a:r>
              <a:rPr lang="el-GR" spc="-45" dirty="0"/>
              <a:t>Αξιολόγηση </a:t>
            </a:r>
            <a:r>
              <a:rPr lang="el-GR" spc="-30" dirty="0"/>
              <a:t>7ου κύκλου </a:t>
            </a:r>
            <a:r>
              <a:rPr lang="el-GR" spc="-15" dirty="0"/>
              <a:t>‘egg’/ </a:t>
            </a:r>
            <a:r>
              <a:rPr lang="el-GR" spc="-35" dirty="0"/>
              <a:t>Δεκέμβριος </a:t>
            </a:r>
            <a:r>
              <a:rPr lang="el-GR" spc="-55" dirty="0"/>
              <a:t>2019 </a:t>
            </a:r>
            <a:r>
              <a:rPr lang="el-GR" spc="-30" dirty="0"/>
              <a:t>- </a:t>
            </a:r>
            <a:r>
              <a:rPr lang="el-GR" spc="-50" dirty="0"/>
              <a:t>Υποδιεύθυνση </a:t>
            </a:r>
            <a:r>
              <a:rPr lang="el-GR" spc="-75" dirty="0"/>
              <a:t>Έρευνας </a:t>
            </a:r>
            <a:r>
              <a:rPr lang="el-GR" spc="-55" dirty="0"/>
              <a:t>Αγοράς, </a:t>
            </a:r>
            <a:r>
              <a:rPr lang="el-GR" spc="-30" dirty="0"/>
              <a:t>Διεύθυνση </a:t>
            </a:r>
            <a:r>
              <a:rPr lang="el-GR" spc="-40" dirty="0"/>
              <a:t>Εταιρικής</a:t>
            </a:r>
            <a:r>
              <a:rPr lang="el-GR" spc="80" dirty="0"/>
              <a:t> </a:t>
            </a:r>
            <a:r>
              <a:rPr lang="el-GR" spc="-50" dirty="0"/>
              <a:t>Επικοινωνίας</a:t>
            </a:r>
          </a:p>
        </p:txBody>
      </p:sp>
    </p:spTree>
    <p:extLst>
      <p:ext uri="{BB962C8B-B14F-4D97-AF65-F5344CB8AC3E}">
        <p14:creationId xmlns:p14="http://schemas.microsoft.com/office/powerpoint/2010/main" val="414055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7470C-086B-48D3-82FF-5E65DED316EE}" type="datetime1">
              <a:rPr lang="en-US" smtClean="0"/>
              <a:t>7/11/2022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1045"/>
              </a:lnSpc>
            </a:pPr>
            <a:r>
              <a:rPr lang="el-GR" spc="-25" dirty="0"/>
              <a:t>σελίδα </a:t>
            </a:r>
            <a:fld id="{81D60167-4931-47E6-BA6A-407CBD079E47}" type="slidenum">
              <a:rPr lang="el-GR" spc="-55" smtClean="0"/>
              <a:t>‹#›</a:t>
            </a:fld>
            <a:r>
              <a:rPr lang="el-GR" spc="-55" dirty="0"/>
              <a:t> </a:t>
            </a:r>
            <a:r>
              <a:rPr lang="el-GR" spc="-65" dirty="0"/>
              <a:t>– </a:t>
            </a:r>
            <a:r>
              <a:rPr lang="el-GR" spc="-45" dirty="0"/>
              <a:t>Αξιολόγηση </a:t>
            </a:r>
            <a:r>
              <a:rPr lang="el-GR" spc="-30" dirty="0"/>
              <a:t>7ου κύκλου </a:t>
            </a:r>
            <a:r>
              <a:rPr lang="el-GR" spc="-15" dirty="0"/>
              <a:t>‘egg’/ </a:t>
            </a:r>
            <a:r>
              <a:rPr lang="el-GR" spc="-35" dirty="0"/>
              <a:t>Δεκέμβριος </a:t>
            </a:r>
            <a:r>
              <a:rPr lang="el-GR" spc="-55" dirty="0"/>
              <a:t>2019 </a:t>
            </a:r>
            <a:r>
              <a:rPr lang="el-GR" spc="-30" dirty="0"/>
              <a:t>- </a:t>
            </a:r>
            <a:r>
              <a:rPr lang="el-GR" spc="-50" dirty="0"/>
              <a:t>Υποδιεύθυνση </a:t>
            </a:r>
            <a:r>
              <a:rPr lang="el-GR" spc="-75" dirty="0"/>
              <a:t>Έρευνας </a:t>
            </a:r>
            <a:r>
              <a:rPr lang="el-GR" spc="-55" dirty="0"/>
              <a:t>Αγοράς, </a:t>
            </a:r>
            <a:r>
              <a:rPr lang="el-GR" spc="-30" dirty="0"/>
              <a:t>Διεύθυνση </a:t>
            </a:r>
            <a:r>
              <a:rPr lang="el-GR" spc="-40" dirty="0"/>
              <a:t>Εταιρικής</a:t>
            </a:r>
            <a:r>
              <a:rPr lang="el-GR" spc="80" dirty="0"/>
              <a:t> </a:t>
            </a:r>
            <a:r>
              <a:rPr lang="el-GR" spc="-50" dirty="0"/>
              <a:t>Επικοινωνίας</a:t>
            </a:r>
          </a:p>
        </p:txBody>
      </p:sp>
    </p:spTree>
    <p:extLst>
      <p:ext uri="{BB962C8B-B14F-4D97-AF65-F5344CB8AC3E}">
        <p14:creationId xmlns:p14="http://schemas.microsoft.com/office/powerpoint/2010/main" val="4005923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5FF85-1391-469D-B058-D86761AAB5C0}" type="datetime1">
              <a:rPr lang="en-US" smtClean="0"/>
              <a:t>7/11/2022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1045"/>
              </a:lnSpc>
            </a:pPr>
            <a:r>
              <a:rPr lang="el-GR" spc="-25" dirty="0"/>
              <a:t>σελίδα </a:t>
            </a:r>
            <a:fld id="{81D60167-4931-47E6-BA6A-407CBD079E47}" type="slidenum">
              <a:rPr lang="el-GR" spc="-55" smtClean="0"/>
              <a:t>‹#›</a:t>
            </a:fld>
            <a:r>
              <a:rPr lang="el-GR" spc="-55" dirty="0"/>
              <a:t> </a:t>
            </a:r>
            <a:r>
              <a:rPr lang="el-GR" spc="-65" dirty="0"/>
              <a:t>– </a:t>
            </a:r>
            <a:r>
              <a:rPr lang="el-GR" spc="-45" dirty="0"/>
              <a:t>Αξιολόγηση </a:t>
            </a:r>
            <a:r>
              <a:rPr lang="el-GR" spc="-30" dirty="0"/>
              <a:t>7ου κύκλου </a:t>
            </a:r>
            <a:r>
              <a:rPr lang="el-GR" spc="-15" dirty="0"/>
              <a:t>‘egg’/ </a:t>
            </a:r>
            <a:r>
              <a:rPr lang="el-GR" spc="-35" dirty="0"/>
              <a:t>Δεκέμβριος </a:t>
            </a:r>
            <a:r>
              <a:rPr lang="el-GR" spc="-55" dirty="0"/>
              <a:t>2019 </a:t>
            </a:r>
            <a:r>
              <a:rPr lang="el-GR" spc="-30" dirty="0"/>
              <a:t>- </a:t>
            </a:r>
            <a:r>
              <a:rPr lang="el-GR" spc="-50" dirty="0"/>
              <a:t>Υποδιεύθυνση </a:t>
            </a:r>
            <a:r>
              <a:rPr lang="el-GR" spc="-75" dirty="0"/>
              <a:t>Έρευνας </a:t>
            </a:r>
            <a:r>
              <a:rPr lang="el-GR" spc="-55" dirty="0"/>
              <a:t>Αγοράς, </a:t>
            </a:r>
            <a:r>
              <a:rPr lang="el-GR" spc="-30" dirty="0"/>
              <a:t>Διεύθυνση </a:t>
            </a:r>
            <a:r>
              <a:rPr lang="el-GR" spc="-40" dirty="0"/>
              <a:t>Εταιρικής</a:t>
            </a:r>
            <a:r>
              <a:rPr lang="el-GR" spc="80" dirty="0"/>
              <a:t> </a:t>
            </a:r>
            <a:r>
              <a:rPr lang="el-GR" spc="-50" dirty="0"/>
              <a:t>Επικοινωνίας</a:t>
            </a:r>
          </a:p>
        </p:txBody>
      </p:sp>
    </p:spTree>
    <p:extLst>
      <p:ext uri="{BB962C8B-B14F-4D97-AF65-F5344CB8AC3E}">
        <p14:creationId xmlns:p14="http://schemas.microsoft.com/office/powerpoint/2010/main" val="2568952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81E0-C03D-4432-BF4B-AA80649807BE}" type="datetime1">
              <a:rPr lang="en-US" smtClean="0"/>
              <a:t>7/11/2022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1045"/>
              </a:lnSpc>
            </a:pPr>
            <a:r>
              <a:rPr lang="el-GR" spc="-25" dirty="0"/>
              <a:t>σελίδα </a:t>
            </a:r>
            <a:fld id="{81D60167-4931-47E6-BA6A-407CBD079E47}" type="slidenum">
              <a:rPr lang="el-GR" spc="-55" smtClean="0"/>
              <a:t>‹#›</a:t>
            </a:fld>
            <a:r>
              <a:rPr lang="el-GR" spc="-55" dirty="0"/>
              <a:t> </a:t>
            </a:r>
            <a:r>
              <a:rPr lang="el-GR" spc="-65" dirty="0"/>
              <a:t>– </a:t>
            </a:r>
            <a:r>
              <a:rPr lang="el-GR" spc="-45" dirty="0"/>
              <a:t>Αξιολόγηση </a:t>
            </a:r>
            <a:r>
              <a:rPr lang="el-GR" spc="-30" dirty="0"/>
              <a:t>7ου κύκλου </a:t>
            </a:r>
            <a:r>
              <a:rPr lang="el-GR" spc="-15" dirty="0"/>
              <a:t>‘egg’/ </a:t>
            </a:r>
            <a:r>
              <a:rPr lang="el-GR" spc="-35" dirty="0"/>
              <a:t>Δεκέμβριος </a:t>
            </a:r>
            <a:r>
              <a:rPr lang="el-GR" spc="-55" dirty="0"/>
              <a:t>2019 </a:t>
            </a:r>
            <a:r>
              <a:rPr lang="el-GR" spc="-30" dirty="0"/>
              <a:t>- </a:t>
            </a:r>
            <a:r>
              <a:rPr lang="el-GR" spc="-50" dirty="0"/>
              <a:t>Υποδιεύθυνση </a:t>
            </a:r>
            <a:r>
              <a:rPr lang="el-GR" spc="-75" dirty="0"/>
              <a:t>Έρευνας </a:t>
            </a:r>
            <a:r>
              <a:rPr lang="el-GR" spc="-55" dirty="0"/>
              <a:t>Αγοράς, </a:t>
            </a:r>
            <a:r>
              <a:rPr lang="el-GR" spc="-30" dirty="0"/>
              <a:t>Διεύθυνση </a:t>
            </a:r>
            <a:r>
              <a:rPr lang="el-GR" spc="-40" dirty="0"/>
              <a:t>Εταιρικής</a:t>
            </a:r>
            <a:r>
              <a:rPr lang="el-GR" spc="80" dirty="0"/>
              <a:t> </a:t>
            </a:r>
            <a:r>
              <a:rPr lang="el-GR" spc="-50" dirty="0"/>
              <a:t>Επικοινωνίας</a:t>
            </a:r>
          </a:p>
        </p:txBody>
      </p:sp>
    </p:spTree>
    <p:extLst>
      <p:ext uri="{BB962C8B-B14F-4D97-AF65-F5344CB8AC3E}">
        <p14:creationId xmlns:p14="http://schemas.microsoft.com/office/powerpoint/2010/main" val="2298949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D866-0467-4DAB-BC1E-79F342249C65}" type="datetime1">
              <a:rPr lang="en-US" smtClean="0"/>
              <a:t>7/11/2022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1045"/>
              </a:lnSpc>
            </a:pPr>
            <a:r>
              <a:rPr lang="el-GR" spc="-25" dirty="0"/>
              <a:t>σελίδα </a:t>
            </a:r>
            <a:fld id="{81D60167-4931-47E6-BA6A-407CBD079E47}" type="slidenum">
              <a:rPr lang="el-GR" spc="-55" smtClean="0"/>
              <a:t>‹#›</a:t>
            </a:fld>
            <a:r>
              <a:rPr lang="el-GR" spc="-55" dirty="0"/>
              <a:t> </a:t>
            </a:r>
            <a:r>
              <a:rPr lang="el-GR" spc="-65" dirty="0"/>
              <a:t>– </a:t>
            </a:r>
            <a:r>
              <a:rPr lang="el-GR" spc="-45" dirty="0"/>
              <a:t>Αξιολόγηση </a:t>
            </a:r>
            <a:r>
              <a:rPr lang="el-GR" spc="-30" dirty="0"/>
              <a:t>7ου κύκλου </a:t>
            </a:r>
            <a:r>
              <a:rPr lang="el-GR" spc="-15" dirty="0"/>
              <a:t>‘egg’/ </a:t>
            </a:r>
            <a:r>
              <a:rPr lang="el-GR" spc="-35" dirty="0"/>
              <a:t>Δεκέμβριος </a:t>
            </a:r>
            <a:r>
              <a:rPr lang="el-GR" spc="-55" dirty="0"/>
              <a:t>2019 </a:t>
            </a:r>
            <a:r>
              <a:rPr lang="el-GR" spc="-30" dirty="0"/>
              <a:t>- </a:t>
            </a:r>
            <a:r>
              <a:rPr lang="el-GR" spc="-50" dirty="0"/>
              <a:t>Υποδιεύθυνση </a:t>
            </a:r>
            <a:r>
              <a:rPr lang="el-GR" spc="-75" dirty="0"/>
              <a:t>Έρευνας </a:t>
            </a:r>
            <a:r>
              <a:rPr lang="el-GR" spc="-55" dirty="0"/>
              <a:t>Αγοράς, </a:t>
            </a:r>
            <a:r>
              <a:rPr lang="el-GR" spc="-30" dirty="0"/>
              <a:t>Διεύθυνση </a:t>
            </a:r>
            <a:r>
              <a:rPr lang="el-GR" spc="-40" dirty="0"/>
              <a:t>Εταιρικής</a:t>
            </a:r>
            <a:r>
              <a:rPr lang="el-GR" spc="80" dirty="0"/>
              <a:t> </a:t>
            </a:r>
            <a:r>
              <a:rPr lang="el-GR" spc="-50" dirty="0"/>
              <a:t>Επικοινωνίας</a:t>
            </a:r>
          </a:p>
        </p:txBody>
      </p:sp>
    </p:spTree>
    <p:extLst>
      <p:ext uri="{BB962C8B-B14F-4D97-AF65-F5344CB8AC3E}">
        <p14:creationId xmlns:p14="http://schemas.microsoft.com/office/powerpoint/2010/main" val="4098951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01905-E0FA-451D-8A4D-0D87532FCA93}" type="datetime1">
              <a:rPr lang="en-US" smtClean="0"/>
              <a:t>7/11/2022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1045"/>
              </a:lnSpc>
            </a:pPr>
            <a:r>
              <a:rPr lang="el-GR" spc="-25" dirty="0"/>
              <a:t>σελίδα </a:t>
            </a:r>
            <a:fld id="{81D60167-4931-47E6-BA6A-407CBD079E47}" type="slidenum">
              <a:rPr lang="el-GR" spc="-55" smtClean="0"/>
              <a:t>‹#›</a:t>
            </a:fld>
            <a:r>
              <a:rPr lang="el-GR" spc="-55" dirty="0"/>
              <a:t> </a:t>
            </a:r>
            <a:r>
              <a:rPr lang="el-GR" spc="-65" dirty="0"/>
              <a:t>– </a:t>
            </a:r>
            <a:r>
              <a:rPr lang="el-GR" spc="-45" dirty="0"/>
              <a:t>Αξιολόγηση </a:t>
            </a:r>
            <a:r>
              <a:rPr lang="el-GR" spc="-30" dirty="0"/>
              <a:t>7ου κύκλου </a:t>
            </a:r>
            <a:r>
              <a:rPr lang="el-GR" spc="-15" dirty="0"/>
              <a:t>‘egg’/ </a:t>
            </a:r>
            <a:r>
              <a:rPr lang="el-GR" spc="-35" dirty="0"/>
              <a:t>Δεκέμβριος </a:t>
            </a:r>
            <a:r>
              <a:rPr lang="el-GR" spc="-55" dirty="0"/>
              <a:t>2019 </a:t>
            </a:r>
            <a:r>
              <a:rPr lang="el-GR" spc="-30" dirty="0"/>
              <a:t>- </a:t>
            </a:r>
            <a:r>
              <a:rPr lang="el-GR" spc="-50" dirty="0"/>
              <a:t>Υποδιεύθυνση </a:t>
            </a:r>
            <a:r>
              <a:rPr lang="el-GR" spc="-75" dirty="0"/>
              <a:t>Έρευνας </a:t>
            </a:r>
            <a:r>
              <a:rPr lang="el-GR" spc="-55" dirty="0"/>
              <a:t>Αγοράς, </a:t>
            </a:r>
            <a:r>
              <a:rPr lang="el-GR" spc="-30" dirty="0"/>
              <a:t>Διεύθυνση </a:t>
            </a:r>
            <a:r>
              <a:rPr lang="el-GR" spc="-40" dirty="0"/>
              <a:t>Εταιρικής</a:t>
            </a:r>
            <a:r>
              <a:rPr lang="el-GR" spc="80" dirty="0"/>
              <a:t> </a:t>
            </a:r>
            <a:r>
              <a:rPr lang="el-GR" spc="-50" dirty="0"/>
              <a:t>Επικοινωνίας</a:t>
            </a:r>
          </a:p>
        </p:txBody>
      </p:sp>
    </p:spTree>
    <p:extLst>
      <p:ext uri="{BB962C8B-B14F-4D97-AF65-F5344CB8AC3E}">
        <p14:creationId xmlns:p14="http://schemas.microsoft.com/office/powerpoint/2010/main" val="4280652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2482-0A26-4CAE-93A6-41C2C933DA7C}" type="datetime1">
              <a:rPr lang="en-US" smtClean="0"/>
              <a:t>7/11/2022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1045"/>
              </a:lnSpc>
            </a:pPr>
            <a:r>
              <a:rPr lang="el-GR" spc="-25" dirty="0"/>
              <a:t>σελίδα </a:t>
            </a:r>
            <a:fld id="{81D60167-4931-47E6-BA6A-407CBD079E47}" type="slidenum">
              <a:rPr lang="el-GR" spc="-55" smtClean="0"/>
              <a:t>‹#›</a:t>
            </a:fld>
            <a:r>
              <a:rPr lang="el-GR" spc="-55" dirty="0"/>
              <a:t> </a:t>
            </a:r>
            <a:r>
              <a:rPr lang="el-GR" spc="-65" dirty="0"/>
              <a:t>– </a:t>
            </a:r>
            <a:r>
              <a:rPr lang="el-GR" spc="-45" dirty="0"/>
              <a:t>Αξιολόγηση </a:t>
            </a:r>
            <a:r>
              <a:rPr lang="el-GR" spc="-30" dirty="0"/>
              <a:t>7ου κύκλου </a:t>
            </a:r>
            <a:r>
              <a:rPr lang="el-GR" spc="-15" dirty="0"/>
              <a:t>‘egg’/ </a:t>
            </a:r>
            <a:r>
              <a:rPr lang="el-GR" spc="-35" dirty="0"/>
              <a:t>Δεκέμβριος </a:t>
            </a:r>
            <a:r>
              <a:rPr lang="el-GR" spc="-55" dirty="0"/>
              <a:t>2019 </a:t>
            </a:r>
            <a:r>
              <a:rPr lang="el-GR" spc="-30" dirty="0"/>
              <a:t>- </a:t>
            </a:r>
            <a:r>
              <a:rPr lang="el-GR" spc="-50" dirty="0"/>
              <a:t>Υποδιεύθυνση </a:t>
            </a:r>
            <a:r>
              <a:rPr lang="el-GR" spc="-75" dirty="0"/>
              <a:t>Έρευνας </a:t>
            </a:r>
            <a:r>
              <a:rPr lang="el-GR" spc="-55" dirty="0"/>
              <a:t>Αγοράς, </a:t>
            </a:r>
            <a:r>
              <a:rPr lang="el-GR" spc="-30" dirty="0"/>
              <a:t>Διεύθυνση </a:t>
            </a:r>
            <a:r>
              <a:rPr lang="el-GR" spc="-40" dirty="0"/>
              <a:t>Εταιρικής</a:t>
            </a:r>
            <a:r>
              <a:rPr lang="el-GR" spc="80" dirty="0"/>
              <a:t> </a:t>
            </a:r>
            <a:r>
              <a:rPr lang="el-GR" spc="-50" dirty="0"/>
              <a:t>Επικοινωνίας</a:t>
            </a:r>
          </a:p>
        </p:txBody>
      </p:sp>
    </p:spTree>
    <p:extLst>
      <p:ext uri="{BB962C8B-B14F-4D97-AF65-F5344CB8AC3E}">
        <p14:creationId xmlns:p14="http://schemas.microsoft.com/office/powerpoint/2010/main" val="4203442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594E6-F8DA-480C-88EA-A0639C3E3E2D}" type="datetime1">
              <a:rPr lang="en-US" smtClean="0"/>
              <a:t>7/11/2022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ts val="1045"/>
              </a:lnSpc>
            </a:pPr>
            <a:r>
              <a:rPr lang="el-GR" spc="-25" dirty="0"/>
              <a:t>σελίδα </a:t>
            </a:r>
            <a:fld id="{81D60167-4931-47E6-BA6A-407CBD079E47}" type="slidenum">
              <a:rPr lang="el-GR" spc="-55" smtClean="0"/>
              <a:t>‹#›</a:t>
            </a:fld>
            <a:r>
              <a:rPr lang="el-GR" spc="-55" dirty="0"/>
              <a:t> </a:t>
            </a:r>
            <a:r>
              <a:rPr lang="el-GR" spc="-65" dirty="0"/>
              <a:t>– </a:t>
            </a:r>
            <a:r>
              <a:rPr lang="el-GR" spc="-45" dirty="0"/>
              <a:t>Αξιολόγηση </a:t>
            </a:r>
            <a:r>
              <a:rPr lang="el-GR" spc="-30" dirty="0"/>
              <a:t>7ου κύκλου </a:t>
            </a:r>
            <a:r>
              <a:rPr lang="el-GR" spc="-15" dirty="0"/>
              <a:t>‘egg’/ </a:t>
            </a:r>
            <a:r>
              <a:rPr lang="el-GR" spc="-35" dirty="0"/>
              <a:t>Δεκέμβριος </a:t>
            </a:r>
            <a:r>
              <a:rPr lang="el-GR" spc="-55" dirty="0"/>
              <a:t>2019 </a:t>
            </a:r>
            <a:r>
              <a:rPr lang="el-GR" spc="-30" dirty="0"/>
              <a:t>- </a:t>
            </a:r>
            <a:r>
              <a:rPr lang="el-GR" spc="-50" dirty="0"/>
              <a:t>Υποδιεύθυνση </a:t>
            </a:r>
            <a:r>
              <a:rPr lang="el-GR" spc="-75" dirty="0"/>
              <a:t>Έρευνας </a:t>
            </a:r>
            <a:r>
              <a:rPr lang="el-GR" spc="-55" dirty="0"/>
              <a:t>Αγοράς, </a:t>
            </a:r>
            <a:r>
              <a:rPr lang="el-GR" spc="-30" dirty="0"/>
              <a:t>Διεύθυνση </a:t>
            </a:r>
            <a:r>
              <a:rPr lang="el-GR" spc="-40" dirty="0"/>
              <a:t>Εταιρικής</a:t>
            </a:r>
            <a:r>
              <a:rPr lang="el-GR" spc="80" dirty="0"/>
              <a:t> </a:t>
            </a:r>
            <a:r>
              <a:rPr lang="el-GR" spc="-50" dirty="0"/>
              <a:t>Επικοινωνίας</a:t>
            </a:r>
          </a:p>
        </p:txBody>
      </p:sp>
    </p:spTree>
    <p:extLst>
      <p:ext uri="{BB962C8B-B14F-4D97-AF65-F5344CB8AC3E}">
        <p14:creationId xmlns:p14="http://schemas.microsoft.com/office/powerpoint/2010/main" val="3525137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9535668" y="368808"/>
              <a:ext cx="528827" cy="10424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402080"/>
              <a:ext cx="12192000" cy="5455920"/>
            </a:xfrm>
            <a:custGeom>
              <a:avLst/>
              <a:gdLst/>
              <a:ahLst/>
              <a:cxnLst/>
              <a:rect l="l" t="t" r="r" b="b"/>
              <a:pathLst>
                <a:path w="12192000" h="5455920">
                  <a:moveTo>
                    <a:pt x="0" y="5455920"/>
                  </a:moveTo>
                  <a:lnTo>
                    <a:pt x="12192000" y="545592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45592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2192000" cy="1402080"/>
            </a:xfrm>
            <a:custGeom>
              <a:avLst/>
              <a:gdLst/>
              <a:ahLst/>
              <a:cxnLst/>
              <a:rect l="l" t="t" r="r" b="b"/>
              <a:pathLst>
                <a:path w="12192000" h="1402080">
                  <a:moveTo>
                    <a:pt x="12192000" y="0"/>
                  </a:moveTo>
                  <a:lnTo>
                    <a:pt x="0" y="0"/>
                  </a:lnTo>
                  <a:lnTo>
                    <a:pt x="0" y="1402079"/>
                  </a:lnTo>
                  <a:lnTo>
                    <a:pt x="12192000" y="140207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2428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65533" y="100582"/>
              <a:ext cx="11884152" cy="673303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143255" y="166115"/>
              <a:ext cx="11871963" cy="6577965"/>
            </a:xfrm>
            <a:custGeom>
              <a:avLst/>
              <a:gdLst/>
              <a:ahLst/>
              <a:cxnLst/>
              <a:rect l="l" t="t" r="r" b="b"/>
              <a:pathLst>
                <a:path w="11729085" h="6577965">
                  <a:moveTo>
                    <a:pt x="11728704" y="0"/>
                  </a:moveTo>
                  <a:lnTo>
                    <a:pt x="0" y="0"/>
                  </a:lnTo>
                  <a:lnTo>
                    <a:pt x="0" y="6577583"/>
                  </a:lnTo>
                  <a:lnTo>
                    <a:pt x="11728704" y="6577583"/>
                  </a:lnTo>
                  <a:lnTo>
                    <a:pt x="117287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pic>
        <p:nvPicPr>
          <p:cNvPr id="13" name="Picture 12" descr="Graphical user interface&#10;&#10;Description automatically generated">
            <a:extLst>
              <a:ext uri="{FF2B5EF4-FFF2-40B4-BE49-F238E27FC236}">
                <a16:creationId xmlns:a16="http://schemas.microsoft.com/office/drawing/2014/main" id="{565D6E0F-FF4B-0099-2A4F-A759D8DE53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75675"/>
            <a:ext cx="5181600" cy="1542389"/>
          </a:xfrm>
          <a:prstGeom prst="rect">
            <a:avLst/>
          </a:prstGeom>
        </p:spPr>
      </p:pic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607AD7C3-F344-DD5B-C4CF-C5FB0BA6D915}"/>
              </a:ext>
            </a:extLst>
          </p:cNvPr>
          <p:cNvSpPr txBox="1">
            <a:spLocks/>
          </p:cNvSpPr>
          <p:nvPr/>
        </p:nvSpPr>
        <p:spPr>
          <a:xfrm>
            <a:off x="533400" y="2506662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A9E1"/>
              </a:buClr>
              <a:buSzPct val="100000"/>
              <a:buFont typeface="Arial" panose="020B0604020202020204" pitchFamily="34" charset="0"/>
              <a:buNone/>
            </a:pP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Company Logo</a:t>
            </a:r>
            <a:endParaRPr lang="el-GR" sz="4000" b="1" dirty="0">
              <a:solidFill>
                <a:schemeClr val="accent1">
                  <a:lumMod val="50000"/>
                </a:schemeClr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0" indent="0">
              <a:buClr>
                <a:srgbClr val="00A9E1"/>
              </a:buClr>
              <a:buSzPct val="100000"/>
              <a:buFont typeface="Arial" panose="020B0604020202020204" pitchFamily="34" charset="0"/>
              <a:buNone/>
            </a:pPr>
            <a:endParaRPr lang="el-GR" sz="4000" b="1" dirty="0">
              <a:solidFill>
                <a:schemeClr val="accent1">
                  <a:lumMod val="50000"/>
                </a:schemeClr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0" indent="0">
              <a:buClr>
                <a:srgbClr val="00A9E1"/>
              </a:buClr>
              <a:buSzPct val="100000"/>
              <a:buFont typeface="Arial" panose="020B0604020202020204" pitchFamily="34" charset="0"/>
              <a:buNone/>
            </a:pP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Presenter Name : XX. YYYYY</a:t>
            </a:r>
            <a:b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</a:b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Presenter Title : ZZZZZZ</a:t>
            </a:r>
            <a:b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</a:b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Topic: Pitch Deck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9035A2-F380-21CB-370F-7504E012CE4C}"/>
              </a:ext>
            </a:extLst>
          </p:cNvPr>
          <p:cNvSpPr txBox="1"/>
          <p:nvPr/>
        </p:nvSpPr>
        <p:spPr bwMode="auto">
          <a:xfrm>
            <a:off x="848544" y="5723964"/>
            <a:ext cx="77768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 Light" pitchFamily="34" charset="0"/>
              </a:rPr>
              <a:t>Include your organization’s name, your name and title, and contact information.</a:t>
            </a:r>
          </a:p>
        </p:txBody>
      </p:sp>
    </p:spTree>
    <p:extLst>
      <p:ext uri="{BB962C8B-B14F-4D97-AF65-F5344CB8AC3E}">
        <p14:creationId xmlns:p14="http://schemas.microsoft.com/office/powerpoint/2010/main" val="3719446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699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9535668" y="368808"/>
              <a:ext cx="528827" cy="10424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402080"/>
              <a:ext cx="12192000" cy="5455920"/>
            </a:xfrm>
            <a:custGeom>
              <a:avLst/>
              <a:gdLst/>
              <a:ahLst/>
              <a:cxnLst/>
              <a:rect l="l" t="t" r="r" b="b"/>
              <a:pathLst>
                <a:path w="12192000" h="5455920">
                  <a:moveTo>
                    <a:pt x="0" y="5455920"/>
                  </a:moveTo>
                  <a:lnTo>
                    <a:pt x="12192000" y="545592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45592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2192000" cy="1402080"/>
            </a:xfrm>
            <a:custGeom>
              <a:avLst/>
              <a:gdLst/>
              <a:ahLst/>
              <a:cxnLst/>
              <a:rect l="l" t="t" r="r" b="b"/>
              <a:pathLst>
                <a:path w="12192000" h="1402080">
                  <a:moveTo>
                    <a:pt x="12192000" y="0"/>
                  </a:moveTo>
                  <a:lnTo>
                    <a:pt x="0" y="0"/>
                  </a:lnTo>
                  <a:lnTo>
                    <a:pt x="0" y="1402079"/>
                  </a:lnTo>
                  <a:lnTo>
                    <a:pt x="12192000" y="140207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24284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65533" y="100582"/>
              <a:ext cx="11884152" cy="673303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143255" y="166115"/>
              <a:ext cx="11884152" cy="6577965"/>
            </a:xfrm>
            <a:custGeom>
              <a:avLst/>
              <a:gdLst/>
              <a:ahLst/>
              <a:cxnLst/>
              <a:rect l="l" t="t" r="r" b="b"/>
              <a:pathLst>
                <a:path w="11729085" h="6577965">
                  <a:moveTo>
                    <a:pt x="11728704" y="0"/>
                  </a:moveTo>
                  <a:lnTo>
                    <a:pt x="0" y="0"/>
                  </a:lnTo>
                  <a:lnTo>
                    <a:pt x="0" y="6577583"/>
                  </a:lnTo>
                  <a:lnTo>
                    <a:pt x="11728704" y="6577583"/>
                  </a:lnTo>
                  <a:lnTo>
                    <a:pt x="117287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25627" y="428355"/>
            <a:ext cx="10446385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9.</a:t>
            </a:r>
            <a:r>
              <a:rPr lang="el-GR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The implementation/time plan/milestones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ABC209E-58AF-418A-80D6-7513E055B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78515"/>
            <a:ext cx="10972800" cy="4896544"/>
          </a:xfrm>
        </p:spPr>
        <p:txBody>
          <a:bodyPr>
            <a:normAutofit/>
          </a:bodyPr>
          <a:lstStyle/>
          <a:p>
            <a:r>
              <a:rPr lang="en-US" dirty="0">
                <a:latin typeface="Franklin Gothic Book" panose="020B0503020102020204" pitchFamily="34" charset="0"/>
              </a:rPr>
              <a:t>Present your key milestones / control gates of your implementation plan in order to reassure your audience that you have a top-class Plan-A (and Plan-B, C … just in case)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Explain how you will reach your customer and your marketing leverage points.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Convince the audience that you have an effective go-to-market strategy that is also cost effective.</a:t>
            </a:r>
          </a:p>
          <a:p>
            <a:pPr marL="0" indent="0" algn="just" defTabSz="742950">
              <a:lnSpc>
                <a:spcPct val="100000"/>
              </a:lnSpc>
              <a:spcBef>
                <a:spcPts val="813"/>
              </a:spcBef>
              <a:buClr>
                <a:srgbClr val="132E71"/>
              </a:buClr>
              <a:buSzPct val="100000"/>
              <a:buNone/>
            </a:pPr>
            <a:endParaRPr lang="en-US" sz="1800" dirty="0">
              <a:solidFill>
                <a:schemeClr val="tx2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472CB02-C004-4074-8188-D3BA710787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8189" y="228600"/>
            <a:ext cx="682811" cy="938865"/>
          </a:xfrm>
          <a:prstGeom prst="rect">
            <a:avLst/>
          </a:prstGeom>
        </p:spPr>
      </p:pic>
      <p:pic>
        <p:nvPicPr>
          <p:cNvPr id="30" name="Picture 29" descr="Logo, company name&#10;&#10;Description automatically generated">
            <a:extLst>
              <a:ext uri="{FF2B5EF4-FFF2-40B4-BE49-F238E27FC236}">
                <a16:creationId xmlns:a16="http://schemas.microsoft.com/office/drawing/2014/main" id="{6AD056D4-1BEA-D69F-94D2-622CCAAECBD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950"/>
          <a:stretch/>
        </p:blipFill>
        <p:spPr>
          <a:xfrm>
            <a:off x="9372600" y="6080760"/>
            <a:ext cx="2500752" cy="62484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500CAA7-D2FD-5C6E-0F7F-F0D529D7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D14004-E700-4D29-A6CF-971EDD1741F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213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rgbClr val="02134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2746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699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9535668" y="368808"/>
              <a:ext cx="528827" cy="10424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402080"/>
              <a:ext cx="12192000" cy="5455920"/>
            </a:xfrm>
            <a:custGeom>
              <a:avLst/>
              <a:gdLst/>
              <a:ahLst/>
              <a:cxnLst/>
              <a:rect l="l" t="t" r="r" b="b"/>
              <a:pathLst>
                <a:path w="12192000" h="5455920">
                  <a:moveTo>
                    <a:pt x="0" y="5455920"/>
                  </a:moveTo>
                  <a:lnTo>
                    <a:pt x="12192000" y="545592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45592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2192000" cy="1402080"/>
            </a:xfrm>
            <a:custGeom>
              <a:avLst/>
              <a:gdLst/>
              <a:ahLst/>
              <a:cxnLst/>
              <a:rect l="l" t="t" r="r" b="b"/>
              <a:pathLst>
                <a:path w="12192000" h="1402080">
                  <a:moveTo>
                    <a:pt x="12192000" y="0"/>
                  </a:moveTo>
                  <a:lnTo>
                    <a:pt x="0" y="0"/>
                  </a:lnTo>
                  <a:lnTo>
                    <a:pt x="0" y="1402079"/>
                  </a:lnTo>
                  <a:lnTo>
                    <a:pt x="12192000" y="140207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24284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65533" y="100582"/>
              <a:ext cx="11884152" cy="673303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143255" y="166115"/>
              <a:ext cx="11884152" cy="6577965"/>
            </a:xfrm>
            <a:custGeom>
              <a:avLst/>
              <a:gdLst/>
              <a:ahLst/>
              <a:cxnLst/>
              <a:rect l="l" t="t" r="r" b="b"/>
              <a:pathLst>
                <a:path w="11729085" h="6577965">
                  <a:moveTo>
                    <a:pt x="11728704" y="0"/>
                  </a:moveTo>
                  <a:lnTo>
                    <a:pt x="0" y="0"/>
                  </a:lnTo>
                  <a:lnTo>
                    <a:pt x="0" y="6577583"/>
                  </a:lnTo>
                  <a:lnTo>
                    <a:pt x="11728704" y="6577583"/>
                  </a:lnTo>
                  <a:lnTo>
                    <a:pt x="117287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25627" y="120579"/>
            <a:ext cx="10446385" cy="124521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10.</a:t>
            </a:r>
            <a:r>
              <a:rPr lang="el-GR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The financials / investment / revenue / expenses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ABC209E-58AF-418A-80D6-7513E055B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78515"/>
            <a:ext cx="10972800" cy="4896544"/>
          </a:xfrm>
        </p:spPr>
        <p:txBody>
          <a:bodyPr>
            <a:normAutofit/>
          </a:bodyPr>
          <a:lstStyle/>
          <a:p>
            <a:r>
              <a:rPr lang="en-US" dirty="0">
                <a:latin typeface="Franklin Gothic Book" panose="020B0503020102020204" pitchFamily="34" charset="0"/>
              </a:rPr>
              <a:t>Provide a three- to five-year forecast containing not only </a:t>
            </a:r>
            <a:r>
              <a:rPr lang="el-GR" dirty="0">
                <a:latin typeface="Franklin Gothic Book" panose="020B0503020102020204" pitchFamily="34" charset="0"/>
              </a:rPr>
              <a:t>€ </a:t>
            </a:r>
            <a:r>
              <a:rPr lang="en-US" dirty="0">
                <a:latin typeface="Franklin Gothic Book" panose="020B0503020102020204" pitchFamily="34" charset="0"/>
              </a:rPr>
              <a:t>but also key metrics, such as number of customers and conversion rate.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Explain the current status of your product or service, what the near future looks like and how you’ll use the money you’re trying to raise.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Do a bottom-up forecast. Include long sales cycles and seasonality. Making people understand the underlying assumptions of your forecast is as important as the numbers you’ve fabricated.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Share the details of your positive momentum and traction. </a:t>
            </a:r>
          </a:p>
          <a:p>
            <a:pPr marL="0" indent="0" algn="just" defTabSz="742950">
              <a:lnSpc>
                <a:spcPct val="100000"/>
              </a:lnSpc>
              <a:spcBef>
                <a:spcPts val="813"/>
              </a:spcBef>
              <a:buClr>
                <a:srgbClr val="132E71"/>
              </a:buClr>
              <a:buSzPct val="100000"/>
              <a:buNone/>
            </a:pPr>
            <a:endParaRPr lang="en-US" sz="1800" dirty="0">
              <a:solidFill>
                <a:schemeClr val="tx2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472CB02-C004-4074-8188-D3BA710787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8189" y="228600"/>
            <a:ext cx="682811" cy="938865"/>
          </a:xfrm>
          <a:prstGeom prst="rect">
            <a:avLst/>
          </a:prstGeom>
        </p:spPr>
      </p:pic>
      <p:pic>
        <p:nvPicPr>
          <p:cNvPr id="30" name="Picture 29" descr="Logo, company name&#10;&#10;Description automatically generated">
            <a:extLst>
              <a:ext uri="{FF2B5EF4-FFF2-40B4-BE49-F238E27FC236}">
                <a16:creationId xmlns:a16="http://schemas.microsoft.com/office/drawing/2014/main" id="{6AD056D4-1BEA-D69F-94D2-622CCAAECBD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950"/>
          <a:stretch/>
        </p:blipFill>
        <p:spPr>
          <a:xfrm>
            <a:off x="9372600" y="6080760"/>
            <a:ext cx="2500752" cy="62484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500CAA7-D2FD-5C6E-0F7F-F0D529D7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D14004-E700-4D29-A6CF-971EDD1741F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213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rgbClr val="02134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654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52400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9535668" y="368808"/>
              <a:ext cx="528827" cy="10424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402080"/>
              <a:ext cx="12192000" cy="5455920"/>
            </a:xfrm>
            <a:custGeom>
              <a:avLst/>
              <a:gdLst/>
              <a:ahLst/>
              <a:cxnLst/>
              <a:rect l="l" t="t" r="r" b="b"/>
              <a:pathLst>
                <a:path w="12192000" h="5455920">
                  <a:moveTo>
                    <a:pt x="0" y="5455920"/>
                  </a:moveTo>
                  <a:lnTo>
                    <a:pt x="12192000" y="545592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45592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2192000" cy="1402080"/>
            </a:xfrm>
            <a:custGeom>
              <a:avLst/>
              <a:gdLst/>
              <a:ahLst/>
              <a:cxnLst/>
              <a:rect l="l" t="t" r="r" b="b"/>
              <a:pathLst>
                <a:path w="12192000" h="1402080">
                  <a:moveTo>
                    <a:pt x="12192000" y="0"/>
                  </a:moveTo>
                  <a:lnTo>
                    <a:pt x="0" y="0"/>
                  </a:lnTo>
                  <a:lnTo>
                    <a:pt x="0" y="1402079"/>
                  </a:lnTo>
                  <a:lnTo>
                    <a:pt x="12192000" y="140207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24284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65533" y="100582"/>
              <a:ext cx="11884152" cy="673303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143255" y="166115"/>
              <a:ext cx="11884152" cy="6577965"/>
            </a:xfrm>
            <a:custGeom>
              <a:avLst/>
              <a:gdLst/>
              <a:ahLst/>
              <a:cxnLst/>
              <a:rect l="l" t="t" r="r" b="b"/>
              <a:pathLst>
                <a:path w="11729085" h="6577965">
                  <a:moveTo>
                    <a:pt x="11728704" y="0"/>
                  </a:moveTo>
                  <a:lnTo>
                    <a:pt x="0" y="0"/>
                  </a:lnTo>
                  <a:lnTo>
                    <a:pt x="0" y="6577583"/>
                  </a:lnTo>
                  <a:lnTo>
                    <a:pt x="11728704" y="6577583"/>
                  </a:lnTo>
                  <a:lnTo>
                    <a:pt x="117287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A472CB02-C004-4074-8188-D3BA710787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8189" y="228600"/>
            <a:ext cx="682811" cy="938865"/>
          </a:xfrm>
          <a:prstGeom prst="rect">
            <a:avLst/>
          </a:prstGeom>
        </p:spPr>
      </p:pic>
      <p:pic>
        <p:nvPicPr>
          <p:cNvPr id="30" name="Picture 29" descr="Logo, company name&#10;&#10;Description automatically generated">
            <a:extLst>
              <a:ext uri="{FF2B5EF4-FFF2-40B4-BE49-F238E27FC236}">
                <a16:creationId xmlns:a16="http://schemas.microsoft.com/office/drawing/2014/main" id="{6AD056D4-1BEA-D69F-94D2-622CCAAECBD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950"/>
          <a:stretch/>
        </p:blipFill>
        <p:spPr>
          <a:xfrm>
            <a:off x="9372600" y="6080760"/>
            <a:ext cx="2500752" cy="62484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500CAA7-D2FD-5C6E-0F7F-F0D529D7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D14004-E700-4D29-A6CF-971EDD1741F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213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rgbClr val="02134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3CEFAEA3-D565-B82F-FDB1-AACF52780A3B}"/>
              </a:ext>
            </a:extLst>
          </p:cNvPr>
          <p:cNvSpPr txBox="1">
            <a:spLocks/>
          </p:cNvSpPr>
          <p:nvPr/>
        </p:nvSpPr>
        <p:spPr>
          <a:xfrm>
            <a:off x="609600" y="4800600"/>
            <a:ext cx="8543925" cy="1500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Franklin Gothic Book" panose="020B0503020102020204" pitchFamily="34" charset="0"/>
              </a:rPr>
              <a:t>Include your organization’s name, your name and title, and contact details, website, Social Media channels, etc.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Title 4">
            <a:extLst>
              <a:ext uri="{FF2B5EF4-FFF2-40B4-BE49-F238E27FC236}">
                <a16:creationId xmlns:a16="http://schemas.microsoft.com/office/drawing/2014/main" id="{467DD09A-448D-07CE-560C-3B0B2DB54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/>
          <a:lstStyle/>
          <a:p>
            <a:pPr>
              <a:spcBef>
                <a:spcPts val="1000"/>
              </a:spcBef>
              <a:buClr>
                <a:srgbClr val="00A9E1"/>
              </a:buClr>
              <a:buSzPct val="100000"/>
            </a:pPr>
            <a:br>
              <a:rPr lang="el-GR" sz="4400" b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</a:br>
            <a:br>
              <a:rPr lang="el-GR" sz="4400" b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</a:br>
            <a:br>
              <a:rPr lang="el-GR" sz="4400" b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</a:b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Thank you message</a:t>
            </a:r>
          </a:p>
        </p:txBody>
      </p:sp>
    </p:spTree>
    <p:extLst>
      <p:ext uri="{BB962C8B-B14F-4D97-AF65-F5344CB8AC3E}">
        <p14:creationId xmlns:p14="http://schemas.microsoft.com/office/powerpoint/2010/main" val="33109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699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9535668" y="368808"/>
              <a:ext cx="528827" cy="10424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402080"/>
              <a:ext cx="12192000" cy="5455920"/>
            </a:xfrm>
            <a:custGeom>
              <a:avLst/>
              <a:gdLst/>
              <a:ahLst/>
              <a:cxnLst/>
              <a:rect l="l" t="t" r="r" b="b"/>
              <a:pathLst>
                <a:path w="12192000" h="5455920">
                  <a:moveTo>
                    <a:pt x="0" y="5455920"/>
                  </a:moveTo>
                  <a:lnTo>
                    <a:pt x="12192000" y="545592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45592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2192000" cy="1402080"/>
            </a:xfrm>
            <a:custGeom>
              <a:avLst/>
              <a:gdLst/>
              <a:ahLst/>
              <a:cxnLst/>
              <a:rect l="l" t="t" r="r" b="b"/>
              <a:pathLst>
                <a:path w="12192000" h="1402080">
                  <a:moveTo>
                    <a:pt x="12192000" y="0"/>
                  </a:moveTo>
                  <a:lnTo>
                    <a:pt x="0" y="0"/>
                  </a:lnTo>
                  <a:lnTo>
                    <a:pt x="0" y="1402079"/>
                  </a:lnTo>
                  <a:lnTo>
                    <a:pt x="12192000" y="140207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24284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65533" y="100582"/>
              <a:ext cx="11884152" cy="673303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143255" y="166115"/>
              <a:ext cx="11884152" cy="6577965"/>
            </a:xfrm>
            <a:custGeom>
              <a:avLst/>
              <a:gdLst/>
              <a:ahLst/>
              <a:cxnLst/>
              <a:rect l="l" t="t" r="r" b="b"/>
              <a:pathLst>
                <a:path w="11729085" h="6577965">
                  <a:moveTo>
                    <a:pt x="11728704" y="0"/>
                  </a:moveTo>
                  <a:lnTo>
                    <a:pt x="0" y="0"/>
                  </a:lnTo>
                  <a:lnTo>
                    <a:pt x="0" y="6577583"/>
                  </a:lnTo>
                  <a:lnTo>
                    <a:pt x="11728704" y="6577583"/>
                  </a:lnTo>
                  <a:lnTo>
                    <a:pt x="117287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25627" y="428355"/>
            <a:ext cx="10446385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Appendix</a:t>
            </a:r>
            <a:endParaRPr lang="en-US" sz="4000" dirty="0">
              <a:latin typeface="Arial"/>
              <a:cs typeface="Arial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472CB02-C004-4074-8188-D3BA710787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8189" y="228600"/>
            <a:ext cx="682811" cy="938865"/>
          </a:xfrm>
          <a:prstGeom prst="rect">
            <a:avLst/>
          </a:prstGeom>
        </p:spPr>
      </p:pic>
      <p:pic>
        <p:nvPicPr>
          <p:cNvPr id="30" name="Picture 29" descr="Logo, company name&#10;&#10;Description automatically generated">
            <a:extLst>
              <a:ext uri="{FF2B5EF4-FFF2-40B4-BE49-F238E27FC236}">
                <a16:creationId xmlns:a16="http://schemas.microsoft.com/office/drawing/2014/main" id="{6AD056D4-1BEA-D69F-94D2-622CCAAECBD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950"/>
          <a:stretch/>
        </p:blipFill>
        <p:spPr>
          <a:xfrm>
            <a:off x="9372600" y="6080760"/>
            <a:ext cx="2500752" cy="62484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500CAA7-D2FD-5C6E-0F7F-F0D529D7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D14004-E700-4D29-A6CF-971EDD1741F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213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rgbClr val="02134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17BC6924-E4D6-4CAE-6982-9E51550EB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77963"/>
            <a:ext cx="9067800" cy="4897437"/>
          </a:xfrm>
        </p:spPr>
        <p:txBody>
          <a:bodyPr/>
          <a:lstStyle/>
          <a:p>
            <a:r>
              <a:rPr lang="en-US" dirty="0">
                <a:latin typeface="Franklin Gothic Book" panose="020B0503020102020204" pitchFamily="34" charset="0"/>
              </a:rPr>
              <a:t>Provide detailed analysis of markets, forecasts, assumptions, etc. to support your case</a:t>
            </a:r>
            <a:r>
              <a:rPr lang="el-GR" dirty="0">
                <a:latin typeface="Franklin Gothic Book" panose="020B0503020102020204" pitchFamily="34" charset="0"/>
              </a:rPr>
              <a:t> </a:t>
            </a:r>
            <a:r>
              <a:rPr lang="en-US" dirty="0">
                <a:latin typeface="Franklin Gothic Book" panose="020B0503020102020204" pitchFamily="34" charset="0"/>
              </a:rPr>
              <a:t>in case of additional questions and clarifications.</a:t>
            </a:r>
          </a:p>
          <a:p>
            <a:endParaRPr lang="en-US" dirty="0"/>
          </a:p>
          <a:p>
            <a:pPr marL="0" indent="0">
              <a:buFont typeface="Arial" pitchFamily="34" charset="0"/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18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699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9535668" y="368808"/>
              <a:ext cx="528827" cy="10424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402080"/>
              <a:ext cx="12192000" cy="5455920"/>
            </a:xfrm>
            <a:custGeom>
              <a:avLst/>
              <a:gdLst/>
              <a:ahLst/>
              <a:cxnLst/>
              <a:rect l="l" t="t" r="r" b="b"/>
              <a:pathLst>
                <a:path w="12192000" h="5455920">
                  <a:moveTo>
                    <a:pt x="0" y="5455920"/>
                  </a:moveTo>
                  <a:lnTo>
                    <a:pt x="12192000" y="545592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45592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2192000" cy="1402080"/>
            </a:xfrm>
            <a:custGeom>
              <a:avLst/>
              <a:gdLst/>
              <a:ahLst/>
              <a:cxnLst/>
              <a:rect l="l" t="t" r="r" b="b"/>
              <a:pathLst>
                <a:path w="12192000" h="1402080">
                  <a:moveTo>
                    <a:pt x="12192000" y="0"/>
                  </a:moveTo>
                  <a:lnTo>
                    <a:pt x="0" y="0"/>
                  </a:lnTo>
                  <a:lnTo>
                    <a:pt x="0" y="1402079"/>
                  </a:lnTo>
                  <a:lnTo>
                    <a:pt x="12192000" y="140207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2428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65533" y="100582"/>
              <a:ext cx="11884152" cy="673303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143255" y="166115"/>
              <a:ext cx="11884152" cy="6577965"/>
            </a:xfrm>
            <a:custGeom>
              <a:avLst/>
              <a:gdLst/>
              <a:ahLst/>
              <a:cxnLst/>
              <a:rect l="l" t="t" r="r" b="b"/>
              <a:pathLst>
                <a:path w="11729085" h="6577965">
                  <a:moveTo>
                    <a:pt x="11728704" y="0"/>
                  </a:moveTo>
                  <a:lnTo>
                    <a:pt x="0" y="0"/>
                  </a:lnTo>
                  <a:lnTo>
                    <a:pt x="0" y="6577583"/>
                  </a:lnTo>
                  <a:lnTo>
                    <a:pt x="11728704" y="6577583"/>
                  </a:lnTo>
                  <a:lnTo>
                    <a:pt x="117287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25627" y="428355"/>
            <a:ext cx="10446385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1.</a:t>
            </a:r>
            <a:r>
              <a:rPr lang="el-GR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The introduction / elevator pitch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ABC209E-58AF-418A-80D6-7513E055B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78515"/>
            <a:ext cx="10972800" cy="4896544"/>
          </a:xfrm>
        </p:spPr>
        <p:txBody>
          <a:bodyPr>
            <a:normAutofit/>
          </a:bodyPr>
          <a:lstStyle/>
          <a:p>
            <a:r>
              <a:rPr lang="en-US" dirty="0">
                <a:latin typeface="Franklin Gothic Book" panose="020B0503020102020204" pitchFamily="34" charset="0"/>
              </a:rPr>
              <a:t>The audience should read the slide and summarize what you do (e.g., we sell software, we protect the environment). 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Open with a simple statement such as “This is my company, and this is what we do.” 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You want to get investors thinking about the potential for your company and the size of the market.</a:t>
            </a:r>
          </a:p>
          <a:p>
            <a:pPr marL="0" indent="0" algn="just" defTabSz="742950">
              <a:lnSpc>
                <a:spcPct val="100000"/>
              </a:lnSpc>
              <a:spcBef>
                <a:spcPts val="813"/>
              </a:spcBef>
              <a:buClr>
                <a:srgbClr val="132E71"/>
              </a:buClr>
              <a:buSzPct val="100000"/>
              <a:buNone/>
            </a:pPr>
            <a:endParaRPr lang="en-US" sz="1800" dirty="0">
              <a:solidFill>
                <a:schemeClr val="tx2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472CB02-C004-4074-8188-D3BA710787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8189" y="228600"/>
            <a:ext cx="682811" cy="938865"/>
          </a:xfrm>
          <a:prstGeom prst="rect">
            <a:avLst/>
          </a:prstGeom>
        </p:spPr>
      </p:pic>
      <p:pic>
        <p:nvPicPr>
          <p:cNvPr id="30" name="Picture 29" descr="Logo, company name&#10;&#10;Description automatically generated">
            <a:extLst>
              <a:ext uri="{FF2B5EF4-FFF2-40B4-BE49-F238E27FC236}">
                <a16:creationId xmlns:a16="http://schemas.microsoft.com/office/drawing/2014/main" id="{6AD056D4-1BEA-D69F-94D2-622CCAAECBD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950"/>
          <a:stretch/>
        </p:blipFill>
        <p:spPr>
          <a:xfrm>
            <a:off x="9372600" y="6080760"/>
            <a:ext cx="2500752" cy="62484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500CAA7-D2FD-5C6E-0F7F-F0D529D7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72D14004-E700-4D29-A6CF-971EDD1741FD}" type="slidenum">
              <a:rPr lang="el-GR" smtClean="0">
                <a:solidFill>
                  <a:srgbClr val="021342"/>
                </a:solidFill>
              </a:rPr>
              <a:t>2</a:t>
            </a:fld>
            <a:endParaRPr lang="el-GR" dirty="0">
              <a:solidFill>
                <a:srgbClr val="0213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164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699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9535668" y="368808"/>
              <a:ext cx="528827" cy="10424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402080"/>
              <a:ext cx="12192000" cy="5455920"/>
            </a:xfrm>
            <a:custGeom>
              <a:avLst/>
              <a:gdLst/>
              <a:ahLst/>
              <a:cxnLst/>
              <a:rect l="l" t="t" r="r" b="b"/>
              <a:pathLst>
                <a:path w="12192000" h="5455920">
                  <a:moveTo>
                    <a:pt x="0" y="5455920"/>
                  </a:moveTo>
                  <a:lnTo>
                    <a:pt x="12192000" y="545592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45592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2192000" cy="1402080"/>
            </a:xfrm>
            <a:custGeom>
              <a:avLst/>
              <a:gdLst/>
              <a:ahLst/>
              <a:cxnLst/>
              <a:rect l="l" t="t" r="r" b="b"/>
              <a:pathLst>
                <a:path w="12192000" h="1402080">
                  <a:moveTo>
                    <a:pt x="12192000" y="0"/>
                  </a:moveTo>
                  <a:lnTo>
                    <a:pt x="0" y="0"/>
                  </a:lnTo>
                  <a:lnTo>
                    <a:pt x="0" y="1402079"/>
                  </a:lnTo>
                  <a:lnTo>
                    <a:pt x="12192000" y="140207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24284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65533" y="100582"/>
              <a:ext cx="11884152" cy="673303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143255" y="166115"/>
              <a:ext cx="11884152" cy="6577965"/>
            </a:xfrm>
            <a:custGeom>
              <a:avLst/>
              <a:gdLst/>
              <a:ahLst/>
              <a:cxnLst/>
              <a:rect l="l" t="t" r="r" b="b"/>
              <a:pathLst>
                <a:path w="11729085" h="6577965">
                  <a:moveTo>
                    <a:pt x="11728704" y="0"/>
                  </a:moveTo>
                  <a:lnTo>
                    <a:pt x="0" y="0"/>
                  </a:lnTo>
                  <a:lnTo>
                    <a:pt x="0" y="6577583"/>
                  </a:lnTo>
                  <a:lnTo>
                    <a:pt x="11728704" y="6577583"/>
                  </a:lnTo>
                  <a:lnTo>
                    <a:pt x="117287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25627" y="428355"/>
            <a:ext cx="10446385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2.</a:t>
            </a:r>
            <a:r>
              <a:rPr lang="el-GR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The problem / opportunity / concept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ABC209E-58AF-418A-80D6-7513E055B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78515"/>
            <a:ext cx="10972800" cy="4896544"/>
          </a:xfrm>
        </p:spPr>
        <p:txBody>
          <a:bodyPr>
            <a:normAutofit/>
          </a:bodyPr>
          <a:lstStyle/>
          <a:p>
            <a:r>
              <a:rPr lang="en-US" dirty="0">
                <a:latin typeface="Franklin Gothic Book" panose="020B0503020102020204" pitchFamily="34" charset="0"/>
              </a:rPr>
              <a:t>Describe the problem that you’re trying to remedy or the opportunity that you’re trying to take advantage of. 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Avoid looking for a solution that is searching for a problem. 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Minimize or eliminate citations of consulting studies about the future size of the market.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The goal of this slide is to get everyone nodding and buying in.</a:t>
            </a:r>
          </a:p>
          <a:p>
            <a:pPr marL="0" indent="0" algn="just" defTabSz="742950">
              <a:lnSpc>
                <a:spcPct val="100000"/>
              </a:lnSpc>
              <a:spcBef>
                <a:spcPts val="813"/>
              </a:spcBef>
              <a:buClr>
                <a:srgbClr val="132E71"/>
              </a:buClr>
              <a:buSzPct val="100000"/>
              <a:buNone/>
            </a:pPr>
            <a:endParaRPr lang="en-US" sz="1800" dirty="0">
              <a:solidFill>
                <a:schemeClr val="tx2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472CB02-C004-4074-8188-D3BA710787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8189" y="228600"/>
            <a:ext cx="682811" cy="938865"/>
          </a:xfrm>
          <a:prstGeom prst="rect">
            <a:avLst/>
          </a:prstGeom>
        </p:spPr>
      </p:pic>
      <p:pic>
        <p:nvPicPr>
          <p:cNvPr id="30" name="Picture 29" descr="Logo, company name&#10;&#10;Description automatically generated">
            <a:extLst>
              <a:ext uri="{FF2B5EF4-FFF2-40B4-BE49-F238E27FC236}">
                <a16:creationId xmlns:a16="http://schemas.microsoft.com/office/drawing/2014/main" id="{6AD056D4-1BEA-D69F-94D2-622CCAAECBD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950"/>
          <a:stretch/>
        </p:blipFill>
        <p:spPr>
          <a:xfrm>
            <a:off x="9372600" y="6080760"/>
            <a:ext cx="2500752" cy="62484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500CAA7-D2FD-5C6E-0F7F-F0D529D7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D14004-E700-4D29-A6CF-971EDD1741F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213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rgbClr val="02134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968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699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9535668" y="368808"/>
              <a:ext cx="528827" cy="10424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402080"/>
              <a:ext cx="12192000" cy="5455920"/>
            </a:xfrm>
            <a:custGeom>
              <a:avLst/>
              <a:gdLst/>
              <a:ahLst/>
              <a:cxnLst/>
              <a:rect l="l" t="t" r="r" b="b"/>
              <a:pathLst>
                <a:path w="12192000" h="5455920">
                  <a:moveTo>
                    <a:pt x="0" y="5455920"/>
                  </a:moveTo>
                  <a:lnTo>
                    <a:pt x="12192000" y="545592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45592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2192000" cy="1402080"/>
            </a:xfrm>
            <a:custGeom>
              <a:avLst/>
              <a:gdLst/>
              <a:ahLst/>
              <a:cxnLst/>
              <a:rect l="l" t="t" r="r" b="b"/>
              <a:pathLst>
                <a:path w="12192000" h="1402080">
                  <a:moveTo>
                    <a:pt x="12192000" y="0"/>
                  </a:moveTo>
                  <a:lnTo>
                    <a:pt x="0" y="0"/>
                  </a:lnTo>
                  <a:lnTo>
                    <a:pt x="0" y="1402079"/>
                  </a:lnTo>
                  <a:lnTo>
                    <a:pt x="12192000" y="140207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24284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65533" y="100582"/>
              <a:ext cx="11884152" cy="673303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143255" y="166115"/>
              <a:ext cx="11884152" cy="6577965"/>
            </a:xfrm>
            <a:custGeom>
              <a:avLst/>
              <a:gdLst/>
              <a:ahLst/>
              <a:cxnLst/>
              <a:rect l="l" t="t" r="r" b="b"/>
              <a:pathLst>
                <a:path w="11729085" h="6577965">
                  <a:moveTo>
                    <a:pt x="11728704" y="0"/>
                  </a:moveTo>
                  <a:lnTo>
                    <a:pt x="0" y="0"/>
                  </a:lnTo>
                  <a:lnTo>
                    <a:pt x="0" y="6577583"/>
                  </a:lnTo>
                  <a:lnTo>
                    <a:pt x="11728704" y="6577583"/>
                  </a:lnTo>
                  <a:lnTo>
                    <a:pt x="117287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25627" y="428355"/>
            <a:ext cx="10446385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3.</a:t>
            </a:r>
            <a:r>
              <a:rPr lang="el-GR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The solution / product / service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ABC209E-58AF-418A-80D6-7513E055B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78515"/>
            <a:ext cx="10972800" cy="4896544"/>
          </a:xfrm>
        </p:spPr>
        <p:txBody>
          <a:bodyPr>
            <a:normAutofit/>
          </a:bodyPr>
          <a:lstStyle/>
          <a:p>
            <a:r>
              <a:rPr lang="en-US" dirty="0"/>
              <a:t>Explain how you resolve the problem and the value that you create. </a:t>
            </a:r>
          </a:p>
          <a:p>
            <a:r>
              <a:rPr lang="en-US" dirty="0"/>
              <a:t>Ensure that the audience clearly understands what you sell and state your value proposition as simply as possible.</a:t>
            </a:r>
          </a:p>
          <a:p>
            <a:r>
              <a:rPr lang="en-US" dirty="0"/>
              <a:t>This is not the place for an in-depth technical explanation. Provide just the gist of how you fix the problem or address the opportunity.</a:t>
            </a:r>
          </a:p>
          <a:p>
            <a:pPr marL="0" indent="0" algn="just" defTabSz="742950">
              <a:lnSpc>
                <a:spcPct val="100000"/>
              </a:lnSpc>
              <a:spcBef>
                <a:spcPts val="813"/>
              </a:spcBef>
              <a:buClr>
                <a:srgbClr val="132E71"/>
              </a:buClr>
              <a:buSzPct val="100000"/>
              <a:buNone/>
            </a:pPr>
            <a:endParaRPr lang="en-US" sz="1800" dirty="0">
              <a:solidFill>
                <a:schemeClr val="tx2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472CB02-C004-4074-8188-D3BA710787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8189" y="228600"/>
            <a:ext cx="682811" cy="938865"/>
          </a:xfrm>
          <a:prstGeom prst="rect">
            <a:avLst/>
          </a:prstGeom>
        </p:spPr>
      </p:pic>
      <p:pic>
        <p:nvPicPr>
          <p:cNvPr id="30" name="Picture 29" descr="Logo, company name&#10;&#10;Description automatically generated">
            <a:extLst>
              <a:ext uri="{FF2B5EF4-FFF2-40B4-BE49-F238E27FC236}">
                <a16:creationId xmlns:a16="http://schemas.microsoft.com/office/drawing/2014/main" id="{6AD056D4-1BEA-D69F-94D2-622CCAAECBD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950"/>
          <a:stretch/>
        </p:blipFill>
        <p:spPr>
          <a:xfrm>
            <a:off x="9372600" y="6080760"/>
            <a:ext cx="2500752" cy="62484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500CAA7-D2FD-5C6E-0F7F-F0D529D7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D14004-E700-4D29-A6CF-971EDD1741F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213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rgbClr val="02134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221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699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9535668" y="368808"/>
              <a:ext cx="528827" cy="10424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402080"/>
              <a:ext cx="12192000" cy="5455920"/>
            </a:xfrm>
            <a:custGeom>
              <a:avLst/>
              <a:gdLst/>
              <a:ahLst/>
              <a:cxnLst/>
              <a:rect l="l" t="t" r="r" b="b"/>
              <a:pathLst>
                <a:path w="12192000" h="5455920">
                  <a:moveTo>
                    <a:pt x="0" y="5455920"/>
                  </a:moveTo>
                  <a:lnTo>
                    <a:pt x="12192000" y="545592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45592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2192000" cy="1402080"/>
            </a:xfrm>
            <a:custGeom>
              <a:avLst/>
              <a:gdLst/>
              <a:ahLst/>
              <a:cxnLst/>
              <a:rect l="l" t="t" r="r" b="b"/>
              <a:pathLst>
                <a:path w="12192000" h="1402080">
                  <a:moveTo>
                    <a:pt x="12192000" y="0"/>
                  </a:moveTo>
                  <a:lnTo>
                    <a:pt x="0" y="0"/>
                  </a:lnTo>
                  <a:lnTo>
                    <a:pt x="0" y="1402079"/>
                  </a:lnTo>
                  <a:lnTo>
                    <a:pt x="12192000" y="140207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24284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65533" y="100582"/>
              <a:ext cx="11884152" cy="673303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143255" y="166115"/>
              <a:ext cx="11884152" cy="6577965"/>
            </a:xfrm>
            <a:custGeom>
              <a:avLst/>
              <a:gdLst/>
              <a:ahLst/>
              <a:cxnLst/>
              <a:rect l="l" t="t" r="r" b="b"/>
              <a:pathLst>
                <a:path w="11729085" h="6577965">
                  <a:moveTo>
                    <a:pt x="11728704" y="0"/>
                  </a:moveTo>
                  <a:lnTo>
                    <a:pt x="0" y="0"/>
                  </a:lnTo>
                  <a:lnTo>
                    <a:pt x="0" y="6577583"/>
                  </a:lnTo>
                  <a:lnTo>
                    <a:pt x="11728704" y="6577583"/>
                  </a:lnTo>
                  <a:lnTo>
                    <a:pt x="117287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25627" y="428355"/>
            <a:ext cx="10446385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4.</a:t>
            </a:r>
            <a:r>
              <a:rPr lang="el-GR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The market (total / accessible / growth</a:t>
            </a:r>
            <a:r>
              <a:rPr lang="en-US" sz="4000" dirty="0">
                <a:latin typeface="Calibri Light"/>
              </a:rPr>
              <a:t>)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ABC209E-58AF-418A-80D6-7513E055B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78515"/>
            <a:ext cx="10972800" cy="4896544"/>
          </a:xfrm>
        </p:spPr>
        <p:txBody>
          <a:bodyPr>
            <a:normAutofit/>
          </a:bodyPr>
          <a:lstStyle/>
          <a:p>
            <a:r>
              <a:rPr lang="en-US" dirty="0">
                <a:latin typeface="Franklin Gothic Book" panose="020B0503020102020204" pitchFamily="34" charset="0"/>
              </a:rPr>
              <a:t>Provide clear graphs and/or figures about TAM / SAM / SOM.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TAM or Total Available Market is the total market demand for a product or service. 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SAM or Serviceable Available Market is the segment of the TAM targeted by your products and services which is within your geographical reach. 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SOM or Serviceable Obtainable Market is the portion of SAM that you can capture.</a:t>
            </a:r>
          </a:p>
          <a:p>
            <a:pPr marL="0" indent="0" algn="just" defTabSz="742950">
              <a:lnSpc>
                <a:spcPct val="100000"/>
              </a:lnSpc>
              <a:spcBef>
                <a:spcPts val="813"/>
              </a:spcBef>
              <a:buClr>
                <a:srgbClr val="132E71"/>
              </a:buClr>
              <a:buSzPct val="100000"/>
              <a:buNone/>
            </a:pPr>
            <a:endParaRPr lang="en-US" sz="1800" dirty="0">
              <a:solidFill>
                <a:schemeClr val="tx2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472CB02-C004-4074-8188-D3BA710787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8189" y="228600"/>
            <a:ext cx="682811" cy="938865"/>
          </a:xfrm>
          <a:prstGeom prst="rect">
            <a:avLst/>
          </a:prstGeom>
        </p:spPr>
      </p:pic>
      <p:pic>
        <p:nvPicPr>
          <p:cNvPr id="30" name="Picture 29" descr="Logo, company name&#10;&#10;Description automatically generated">
            <a:extLst>
              <a:ext uri="{FF2B5EF4-FFF2-40B4-BE49-F238E27FC236}">
                <a16:creationId xmlns:a16="http://schemas.microsoft.com/office/drawing/2014/main" id="{6AD056D4-1BEA-D69F-94D2-622CCAAECBD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950"/>
          <a:stretch/>
        </p:blipFill>
        <p:spPr>
          <a:xfrm>
            <a:off x="9372600" y="6080760"/>
            <a:ext cx="2500752" cy="62484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500CAA7-D2FD-5C6E-0F7F-F0D529D7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D14004-E700-4D29-A6CF-971EDD1741F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213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rgbClr val="02134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6636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699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9535668" y="368808"/>
              <a:ext cx="528827" cy="10424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402080"/>
              <a:ext cx="12192000" cy="5455920"/>
            </a:xfrm>
            <a:custGeom>
              <a:avLst/>
              <a:gdLst/>
              <a:ahLst/>
              <a:cxnLst/>
              <a:rect l="l" t="t" r="r" b="b"/>
              <a:pathLst>
                <a:path w="12192000" h="5455920">
                  <a:moveTo>
                    <a:pt x="0" y="5455920"/>
                  </a:moveTo>
                  <a:lnTo>
                    <a:pt x="12192000" y="545592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45592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2192000" cy="1402080"/>
            </a:xfrm>
            <a:custGeom>
              <a:avLst/>
              <a:gdLst/>
              <a:ahLst/>
              <a:cxnLst/>
              <a:rect l="l" t="t" r="r" b="b"/>
              <a:pathLst>
                <a:path w="12192000" h="1402080">
                  <a:moveTo>
                    <a:pt x="12192000" y="0"/>
                  </a:moveTo>
                  <a:lnTo>
                    <a:pt x="0" y="0"/>
                  </a:lnTo>
                  <a:lnTo>
                    <a:pt x="0" y="1402079"/>
                  </a:lnTo>
                  <a:lnTo>
                    <a:pt x="12192000" y="140207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24284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65533" y="100582"/>
              <a:ext cx="11884152" cy="673303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143255" y="166115"/>
              <a:ext cx="11884152" cy="6577965"/>
            </a:xfrm>
            <a:custGeom>
              <a:avLst/>
              <a:gdLst/>
              <a:ahLst/>
              <a:cxnLst/>
              <a:rect l="l" t="t" r="r" b="b"/>
              <a:pathLst>
                <a:path w="11729085" h="6577965">
                  <a:moveTo>
                    <a:pt x="11728704" y="0"/>
                  </a:moveTo>
                  <a:lnTo>
                    <a:pt x="0" y="0"/>
                  </a:lnTo>
                  <a:lnTo>
                    <a:pt x="0" y="6577583"/>
                  </a:lnTo>
                  <a:lnTo>
                    <a:pt x="11728704" y="6577583"/>
                  </a:lnTo>
                  <a:lnTo>
                    <a:pt x="117287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25627" y="428355"/>
            <a:ext cx="10446385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5.</a:t>
            </a:r>
            <a:r>
              <a:rPr lang="el-GR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The business / pricing model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ABC209E-58AF-418A-80D6-7513E055B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78515"/>
            <a:ext cx="10972800" cy="4896544"/>
          </a:xfrm>
        </p:spPr>
        <p:txBody>
          <a:bodyPr>
            <a:normAutofit/>
          </a:bodyPr>
          <a:lstStyle/>
          <a:p>
            <a:r>
              <a:rPr lang="en-US" dirty="0">
                <a:latin typeface="Franklin Gothic Book" panose="020B0503020102020204" pitchFamily="34" charset="0"/>
              </a:rPr>
              <a:t>Explain how you make money—who pays you, your channels of distribution and your gross margins.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In general, a unique, untested business model is a scary proposition. If you truly have a revolutionary business model, explain it in terms of familiar ones. 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This slide is your opportunity to refer to the names of organizations that are already using your product or service.</a:t>
            </a:r>
          </a:p>
          <a:p>
            <a:pPr marL="0" indent="0" algn="just" defTabSz="742950">
              <a:lnSpc>
                <a:spcPct val="100000"/>
              </a:lnSpc>
              <a:spcBef>
                <a:spcPts val="813"/>
              </a:spcBef>
              <a:buClr>
                <a:srgbClr val="132E71"/>
              </a:buClr>
              <a:buSzPct val="100000"/>
              <a:buNone/>
            </a:pPr>
            <a:endParaRPr lang="en-US" sz="1800" dirty="0">
              <a:solidFill>
                <a:schemeClr val="tx2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472CB02-C004-4074-8188-D3BA710787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8189" y="228600"/>
            <a:ext cx="682811" cy="938865"/>
          </a:xfrm>
          <a:prstGeom prst="rect">
            <a:avLst/>
          </a:prstGeom>
        </p:spPr>
      </p:pic>
      <p:pic>
        <p:nvPicPr>
          <p:cNvPr id="30" name="Picture 29" descr="Logo, company name&#10;&#10;Description automatically generated">
            <a:extLst>
              <a:ext uri="{FF2B5EF4-FFF2-40B4-BE49-F238E27FC236}">
                <a16:creationId xmlns:a16="http://schemas.microsoft.com/office/drawing/2014/main" id="{6AD056D4-1BEA-D69F-94D2-622CCAAECBD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950"/>
          <a:stretch/>
        </p:blipFill>
        <p:spPr>
          <a:xfrm>
            <a:off x="9372600" y="6080760"/>
            <a:ext cx="2500752" cy="62484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500CAA7-D2FD-5C6E-0F7F-F0D529D7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D14004-E700-4D29-A6CF-971EDD1741F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213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rgbClr val="02134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82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699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9535668" y="368808"/>
              <a:ext cx="528827" cy="10424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402080"/>
              <a:ext cx="12192000" cy="5455920"/>
            </a:xfrm>
            <a:custGeom>
              <a:avLst/>
              <a:gdLst/>
              <a:ahLst/>
              <a:cxnLst/>
              <a:rect l="l" t="t" r="r" b="b"/>
              <a:pathLst>
                <a:path w="12192000" h="5455920">
                  <a:moveTo>
                    <a:pt x="0" y="5455920"/>
                  </a:moveTo>
                  <a:lnTo>
                    <a:pt x="12192000" y="545592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45592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2192000" cy="1402080"/>
            </a:xfrm>
            <a:custGeom>
              <a:avLst/>
              <a:gdLst/>
              <a:ahLst/>
              <a:cxnLst/>
              <a:rect l="l" t="t" r="r" b="b"/>
              <a:pathLst>
                <a:path w="12192000" h="1402080">
                  <a:moveTo>
                    <a:pt x="12192000" y="0"/>
                  </a:moveTo>
                  <a:lnTo>
                    <a:pt x="0" y="0"/>
                  </a:lnTo>
                  <a:lnTo>
                    <a:pt x="0" y="1402079"/>
                  </a:lnTo>
                  <a:lnTo>
                    <a:pt x="12192000" y="140207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24284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65533" y="100582"/>
              <a:ext cx="11884152" cy="673303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143255" y="166115"/>
              <a:ext cx="11884152" cy="6577965"/>
            </a:xfrm>
            <a:custGeom>
              <a:avLst/>
              <a:gdLst/>
              <a:ahLst/>
              <a:cxnLst/>
              <a:rect l="l" t="t" r="r" b="b"/>
              <a:pathLst>
                <a:path w="11729085" h="6577965">
                  <a:moveTo>
                    <a:pt x="11728704" y="0"/>
                  </a:moveTo>
                  <a:lnTo>
                    <a:pt x="0" y="0"/>
                  </a:lnTo>
                  <a:lnTo>
                    <a:pt x="0" y="6577583"/>
                  </a:lnTo>
                  <a:lnTo>
                    <a:pt x="11728704" y="6577583"/>
                  </a:lnTo>
                  <a:lnTo>
                    <a:pt x="117287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25627" y="428355"/>
            <a:ext cx="10446385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6.</a:t>
            </a:r>
            <a:r>
              <a:rPr lang="el-GR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The unique selling point(s)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ABC209E-58AF-418A-80D6-7513E055B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78515"/>
            <a:ext cx="10972800" cy="4896544"/>
          </a:xfrm>
        </p:spPr>
        <p:txBody>
          <a:bodyPr>
            <a:normAutofit/>
          </a:bodyPr>
          <a:lstStyle/>
          <a:p>
            <a:r>
              <a:rPr lang="en-US" dirty="0">
                <a:latin typeface="Franklin Gothic Book" panose="020B0503020102020204" pitchFamily="34" charset="0"/>
              </a:rPr>
              <a:t>Describe the technology, secret sauce or magic behind your product or service.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Aim for diagrams, schematics or tables visualizing in a clear and concise manner your USPs.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Patents and other objective proofs of concepts are very helpful here.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It all boils down to this: what makes you better?</a:t>
            </a:r>
            <a:endParaRPr lang="el-GR" dirty="0">
              <a:latin typeface="Franklin Gothic Book" panose="020B0503020102020204" pitchFamily="34" charset="0"/>
            </a:endParaRPr>
          </a:p>
          <a:p>
            <a:pPr marL="0" indent="0" algn="just" defTabSz="742950">
              <a:lnSpc>
                <a:spcPct val="100000"/>
              </a:lnSpc>
              <a:spcBef>
                <a:spcPts val="813"/>
              </a:spcBef>
              <a:buClr>
                <a:srgbClr val="132E71"/>
              </a:buClr>
              <a:buSzPct val="100000"/>
              <a:buNone/>
            </a:pPr>
            <a:endParaRPr lang="en-US" sz="1800" dirty="0">
              <a:solidFill>
                <a:schemeClr val="tx2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472CB02-C004-4074-8188-D3BA710787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8189" y="228600"/>
            <a:ext cx="682811" cy="938865"/>
          </a:xfrm>
          <a:prstGeom prst="rect">
            <a:avLst/>
          </a:prstGeom>
        </p:spPr>
      </p:pic>
      <p:pic>
        <p:nvPicPr>
          <p:cNvPr id="30" name="Picture 29" descr="Logo, company name&#10;&#10;Description automatically generated">
            <a:extLst>
              <a:ext uri="{FF2B5EF4-FFF2-40B4-BE49-F238E27FC236}">
                <a16:creationId xmlns:a16="http://schemas.microsoft.com/office/drawing/2014/main" id="{6AD056D4-1BEA-D69F-94D2-622CCAAECBD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950"/>
          <a:stretch/>
        </p:blipFill>
        <p:spPr>
          <a:xfrm>
            <a:off x="9372600" y="6080760"/>
            <a:ext cx="2500752" cy="62484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500CAA7-D2FD-5C6E-0F7F-F0D529D7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D14004-E700-4D29-A6CF-971EDD1741F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213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rgbClr val="02134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0069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699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9535668" y="368808"/>
              <a:ext cx="528827" cy="10424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402080"/>
              <a:ext cx="12192000" cy="5455920"/>
            </a:xfrm>
            <a:custGeom>
              <a:avLst/>
              <a:gdLst/>
              <a:ahLst/>
              <a:cxnLst/>
              <a:rect l="l" t="t" r="r" b="b"/>
              <a:pathLst>
                <a:path w="12192000" h="5455920">
                  <a:moveTo>
                    <a:pt x="0" y="5455920"/>
                  </a:moveTo>
                  <a:lnTo>
                    <a:pt x="12192000" y="545592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45592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2192000" cy="1402080"/>
            </a:xfrm>
            <a:custGeom>
              <a:avLst/>
              <a:gdLst/>
              <a:ahLst/>
              <a:cxnLst/>
              <a:rect l="l" t="t" r="r" b="b"/>
              <a:pathLst>
                <a:path w="12192000" h="1402080">
                  <a:moveTo>
                    <a:pt x="12192000" y="0"/>
                  </a:moveTo>
                  <a:lnTo>
                    <a:pt x="0" y="0"/>
                  </a:lnTo>
                  <a:lnTo>
                    <a:pt x="0" y="1402079"/>
                  </a:lnTo>
                  <a:lnTo>
                    <a:pt x="12192000" y="140207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24284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65533" y="100582"/>
              <a:ext cx="11884152" cy="673303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143255" y="166115"/>
              <a:ext cx="11884152" cy="6577965"/>
            </a:xfrm>
            <a:custGeom>
              <a:avLst/>
              <a:gdLst/>
              <a:ahLst/>
              <a:cxnLst/>
              <a:rect l="l" t="t" r="r" b="b"/>
              <a:pathLst>
                <a:path w="11729085" h="6577965">
                  <a:moveTo>
                    <a:pt x="11728704" y="0"/>
                  </a:moveTo>
                  <a:lnTo>
                    <a:pt x="0" y="0"/>
                  </a:lnTo>
                  <a:lnTo>
                    <a:pt x="0" y="6577583"/>
                  </a:lnTo>
                  <a:lnTo>
                    <a:pt x="11728704" y="6577583"/>
                  </a:lnTo>
                  <a:lnTo>
                    <a:pt x="117287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25627" y="428355"/>
            <a:ext cx="10446385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7.</a:t>
            </a:r>
            <a:r>
              <a:rPr lang="el-GR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The competition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ABC209E-58AF-418A-80D6-7513E055B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78515"/>
            <a:ext cx="10972800" cy="4896544"/>
          </a:xfrm>
        </p:spPr>
        <p:txBody>
          <a:bodyPr>
            <a:normAutofit/>
          </a:bodyPr>
          <a:lstStyle/>
          <a:p>
            <a:r>
              <a:rPr lang="en-US" dirty="0"/>
              <a:t>Provide a thorough view of the competitive landscape. Too much is better than too little.</a:t>
            </a:r>
          </a:p>
          <a:p>
            <a:r>
              <a:rPr lang="en-US" dirty="0"/>
              <a:t>Never dismiss your competition. Everyone—customers, investors and employees—wants to hear why you’re good, not why the competition is bad.</a:t>
            </a:r>
          </a:p>
          <a:p>
            <a:r>
              <a:rPr lang="en-US" dirty="0"/>
              <a:t>Explain not just how you are currently better, but also how you will stay better than your competition.</a:t>
            </a:r>
            <a:endParaRPr lang="el-GR" dirty="0"/>
          </a:p>
          <a:p>
            <a:pPr marL="0" indent="0" algn="just" defTabSz="742950">
              <a:lnSpc>
                <a:spcPct val="100000"/>
              </a:lnSpc>
              <a:spcBef>
                <a:spcPts val="813"/>
              </a:spcBef>
              <a:buClr>
                <a:srgbClr val="132E71"/>
              </a:buClr>
              <a:buSzPct val="100000"/>
              <a:buNone/>
            </a:pPr>
            <a:endParaRPr lang="en-US" sz="1800" dirty="0">
              <a:solidFill>
                <a:schemeClr val="tx2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472CB02-C004-4074-8188-D3BA710787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8189" y="228600"/>
            <a:ext cx="682811" cy="938865"/>
          </a:xfrm>
          <a:prstGeom prst="rect">
            <a:avLst/>
          </a:prstGeom>
        </p:spPr>
      </p:pic>
      <p:pic>
        <p:nvPicPr>
          <p:cNvPr id="30" name="Picture 29" descr="Logo, company name&#10;&#10;Description automatically generated">
            <a:extLst>
              <a:ext uri="{FF2B5EF4-FFF2-40B4-BE49-F238E27FC236}">
                <a16:creationId xmlns:a16="http://schemas.microsoft.com/office/drawing/2014/main" id="{6AD056D4-1BEA-D69F-94D2-622CCAAECBD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950"/>
          <a:stretch/>
        </p:blipFill>
        <p:spPr>
          <a:xfrm>
            <a:off x="9372600" y="6080760"/>
            <a:ext cx="2500752" cy="62484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500CAA7-D2FD-5C6E-0F7F-F0D529D7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D14004-E700-4D29-A6CF-971EDD1741F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213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rgbClr val="02134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2108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699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9535668" y="368808"/>
              <a:ext cx="528827" cy="10424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402080"/>
              <a:ext cx="12192000" cy="5455920"/>
            </a:xfrm>
            <a:custGeom>
              <a:avLst/>
              <a:gdLst/>
              <a:ahLst/>
              <a:cxnLst/>
              <a:rect l="l" t="t" r="r" b="b"/>
              <a:pathLst>
                <a:path w="12192000" h="5455920">
                  <a:moveTo>
                    <a:pt x="0" y="5455920"/>
                  </a:moveTo>
                  <a:lnTo>
                    <a:pt x="12192000" y="545592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45592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2192000" cy="1402080"/>
            </a:xfrm>
            <a:custGeom>
              <a:avLst/>
              <a:gdLst/>
              <a:ahLst/>
              <a:cxnLst/>
              <a:rect l="l" t="t" r="r" b="b"/>
              <a:pathLst>
                <a:path w="12192000" h="1402080">
                  <a:moveTo>
                    <a:pt x="12192000" y="0"/>
                  </a:moveTo>
                  <a:lnTo>
                    <a:pt x="0" y="0"/>
                  </a:lnTo>
                  <a:lnTo>
                    <a:pt x="0" y="1402079"/>
                  </a:lnTo>
                  <a:lnTo>
                    <a:pt x="12192000" y="140207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24284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65533" y="100582"/>
              <a:ext cx="11884152" cy="673303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143255" y="166115"/>
              <a:ext cx="11884152" cy="6577965"/>
            </a:xfrm>
            <a:custGeom>
              <a:avLst/>
              <a:gdLst/>
              <a:ahLst/>
              <a:cxnLst/>
              <a:rect l="l" t="t" r="r" b="b"/>
              <a:pathLst>
                <a:path w="11729085" h="6577965">
                  <a:moveTo>
                    <a:pt x="11728704" y="0"/>
                  </a:moveTo>
                  <a:lnTo>
                    <a:pt x="0" y="0"/>
                  </a:lnTo>
                  <a:lnTo>
                    <a:pt x="0" y="6577583"/>
                  </a:lnTo>
                  <a:lnTo>
                    <a:pt x="11728704" y="6577583"/>
                  </a:lnTo>
                  <a:lnTo>
                    <a:pt x="117287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25627" y="428355"/>
            <a:ext cx="10446385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8.</a:t>
            </a:r>
            <a:r>
              <a:rPr lang="el-GR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Calibri" panose="020F0502020204030204" pitchFamily="34" charset="0"/>
              </a:rPr>
              <a:t>The team / new hires / external advisors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ABC209E-58AF-418A-80D6-7513E055B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78515"/>
            <a:ext cx="10972800" cy="4896544"/>
          </a:xfrm>
        </p:spPr>
        <p:txBody>
          <a:bodyPr>
            <a:normAutofit/>
          </a:bodyPr>
          <a:lstStyle/>
          <a:p>
            <a:r>
              <a:rPr lang="en-US" dirty="0">
                <a:latin typeface="Franklin Gothic Book" panose="020B0503020102020204" pitchFamily="34" charset="0"/>
              </a:rPr>
              <a:t>Describe the key players on your management team and board of directors as well as your major investors (if any).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Do not be afraid to show up with less than a perfect team. All startups have holes in their team—what’s truly important is whether you understand that there are gaps and you are willing to fill them.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External advisors and supporters can be of great value for a startup, e.g. participating at the egg-</a:t>
            </a:r>
            <a:r>
              <a:rPr lang="en-US" dirty="0" err="1">
                <a:latin typeface="Franklin Gothic Book" panose="020B0503020102020204" pitchFamily="34" charset="0"/>
              </a:rPr>
              <a:t>enter.grow.go</a:t>
            </a:r>
            <a:r>
              <a:rPr lang="en-US" dirty="0">
                <a:latin typeface="Franklin Gothic Book" panose="020B0503020102020204" pitchFamily="34" charset="0"/>
              </a:rPr>
              <a:t> accelerator, having top mentors etc. Make sure you highlight those.</a:t>
            </a:r>
            <a:endParaRPr lang="el-GR" dirty="0">
              <a:latin typeface="Franklin Gothic Book" panose="020B0503020102020204" pitchFamily="34" charset="0"/>
            </a:endParaRPr>
          </a:p>
          <a:p>
            <a:pPr marL="0" indent="0" algn="just" defTabSz="742950">
              <a:lnSpc>
                <a:spcPct val="100000"/>
              </a:lnSpc>
              <a:spcBef>
                <a:spcPts val="813"/>
              </a:spcBef>
              <a:buClr>
                <a:srgbClr val="132E71"/>
              </a:buClr>
              <a:buSzPct val="100000"/>
              <a:buNone/>
            </a:pPr>
            <a:endParaRPr lang="en-US" sz="1800" dirty="0">
              <a:solidFill>
                <a:schemeClr val="tx2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472CB02-C004-4074-8188-D3BA710787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8189" y="228600"/>
            <a:ext cx="682811" cy="938865"/>
          </a:xfrm>
          <a:prstGeom prst="rect">
            <a:avLst/>
          </a:prstGeom>
        </p:spPr>
      </p:pic>
      <p:pic>
        <p:nvPicPr>
          <p:cNvPr id="30" name="Picture 29" descr="Logo, company name&#10;&#10;Description automatically generated">
            <a:extLst>
              <a:ext uri="{FF2B5EF4-FFF2-40B4-BE49-F238E27FC236}">
                <a16:creationId xmlns:a16="http://schemas.microsoft.com/office/drawing/2014/main" id="{6AD056D4-1BEA-D69F-94D2-622CCAAECBD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950"/>
          <a:stretch/>
        </p:blipFill>
        <p:spPr>
          <a:xfrm>
            <a:off x="9372600" y="6080760"/>
            <a:ext cx="2500752" cy="62484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500CAA7-D2FD-5C6E-0F7F-F0D529D7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D14004-E700-4D29-A6CF-971EDD1741F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213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rgbClr val="02134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324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4454</TotalTime>
  <Words>875</Words>
  <Application>Microsoft Office PowerPoint</Application>
  <PresentationFormat>Widescreen</PresentationFormat>
  <Paragraphs>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Franklin Gothic Book</vt:lpstr>
      <vt:lpstr>Office Theme</vt:lpstr>
      <vt:lpstr>PowerPoint Presentation</vt:lpstr>
      <vt:lpstr>1. The introduction / elevator pitch</vt:lpstr>
      <vt:lpstr>2. The problem / opportunity / concept</vt:lpstr>
      <vt:lpstr>3. The solution / product / service</vt:lpstr>
      <vt:lpstr>4. The market (total / accessible / growth)</vt:lpstr>
      <vt:lpstr>5. The business / pricing model</vt:lpstr>
      <vt:lpstr>6. The unique selling point(s)</vt:lpstr>
      <vt:lpstr>7. The competition</vt:lpstr>
      <vt:lpstr>8. The team / new hires / external advisors</vt:lpstr>
      <vt:lpstr>9. The implementation/time plan/milestones</vt:lpstr>
      <vt:lpstr>10. The financials / investment / revenue / expenses</vt:lpstr>
      <vt:lpstr>   Thank you message</vt:lpstr>
      <vt:lpstr>Appendix</vt:lpstr>
    </vt:vector>
  </TitlesOfParts>
  <Company>Corallia / egg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 Transfer | Tech tour presentation</dc:title>
  <dc:creator>Nikos Vogiatzis</dc:creator>
  <cp:lastModifiedBy>Christina Vassilopoulou</cp:lastModifiedBy>
  <cp:revision>349</cp:revision>
  <cp:lastPrinted>2021-11-04T16:16:11Z</cp:lastPrinted>
  <dcterms:created xsi:type="dcterms:W3CDTF">2020-02-29T07:49:45Z</dcterms:created>
  <dcterms:modified xsi:type="dcterms:W3CDTF">2022-07-11T19:40:45Z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2020-02-24T00:00:00Z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2020-02-29T00:00:00Z</vt:filetime>
  </property>
</Properties>
</file>